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nva Sans" panose="020B0604020202020204" charset="0"/>
      <p:regular r:id="rId15"/>
    </p:embeddedFont>
    <p:embeddedFont>
      <p:font typeface="Canva Sans Bold" panose="020B0604020202020204" charset="0"/>
      <p:regular r:id="rId16"/>
    </p:embeddedFont>
    <p:embeddedFont>
      <p:font typeface="Inter Bold" panose="020B0604020202020204" charset="0"/>
      <p:regular r:id="rId17"/>
    </p:embeddedFont>
    <p:embeddedFont>
      <p:font typeface="Open Sans" panose="020B0606030504020204" pitchFamily="34" charset="0"/>
      <p:regular r:id="rId18"/>
    </p:embeddedFont>
    <p:embeddedFont>
      <p:font typeface="Open Sans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8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0.pn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29.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8.png"/><Relationship Id="rId5" Type="http://schemas.openxmlformats.org/officeDocument/2006/relationships/image" Target="../media/image23.svg"/><Relationship Id="rId10" Type="http://schemas.openxmlformats.org/officeDocument/2006/relationships/image" Target="../media/image4.pn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777" b="-12777"/>
            </a:stretch>
          </a:blipFill>
        </p:spPr>
      </p:sp>
      <p:grpSp>
        <p:nvGrpSpPr>
          <p:cNvPr id="3" name="Group 3"/>
          <p:cNvGrpSpPr/>
          <p:nvPr/>
        </p:nvGrpSpPr>
        <p:grpSpPr>
          <a:xfrm>
            <a:off x="17293116" y="657737"/>
            <a:ext cx="397367" cy="28996"/>
            <a:chOff x="0" y="0"/>
            <a:chExt cx="128243" cy="9358"/>
          </a:xfrm>
        </p:grpSpPr>
        <p:sp>
          <p:nvSpPr>
            <p:cNvPr id="4" name="Freeform 4"/>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5F2AAE"/>
            </a:solidFill>
          </p:spPr>
        </p:sp>
        <p:sp>
          <p:nvSpPr>
            <p:cNvPr id="5" name="TextBox 5"/>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94349" y="1417190"/>
            <a:ext cx="9049651" cy="3521275"/>
          </a:xfrm>
          <a:custGeom>
            <a:avLst/>
            <a:gdLst/>
            <a:ahLst/>
            <a:cxnLst/>
            <a:rect l="l" t="t" r="r" b="b"/>
            <a:pathLst>
              <a:path w="9049651" h="3521275">
                <a:moveTo>
                  <a:pt x="0" y="0"/>
                </a:moveTo>
                <a:lnTo>
                  <a:pt x="9049651" y="0"/>
                </a:lnTo>
                <a:lnTo>
                  <a:pt x="9049651" y="3521274"/>
                </a:lnTo>
                <a:lnTo>
                  <a:pt x="0" y="3521274"/>
                </a:lnTo>
                <a:lnTo>
                  <a:pt x="0" y="0"/>
                </a:lnTo>
                <a:close/>
              </a:path>
            </a:pathLst>
          </a:custGeom>
          <a:blipFill>
            <a:blip r:embed="rId3"/>
            <a:stretch>
              <a:fillRect t="-38826" b="-29829"/>
            </a:stretch>
          </a:blipFill>
        </p:spPr>
      </p:sp>
      <p:sp>
        <p:nvSpPr>
          <p:cNvPr id="7" name="TextBox 7"/>
          <p:cNvSpPr txBox="1"/>
          <p:nvPr/>
        </p:nvSpPr>
        <p:spPr>
          <a:xfrm>
            <a:off x="971577" y="5596076"/>
            <a:ext cx="8172423" cy="3099499"/>
          </a:xfrm>
          <a:prstGeom prst="rect">
            <a:avLst/>
          </a:prstGeom>
        </p:spPr>
        <p:txBody>
          <a:bodyPr lIns="0" tIns="0" rIns="0" bIns="0" rtlCol="0" anchor="t">
            <a:spAutoFit/>
          </a:bodyPr>
          <a:lstStyle/>
          <a:p>
            <a:pPr algn="l">
              <a:lnSpc>
                <a:spcPts val="8326"/>
              </a:lnSpc>
            </a:pPr>
            <a:r>
              <a:rPr lang="en-US" sz="5947">
                <a:solidFill>
                  <a:srgbClr val="EA3864"/>
                </a:solidFill>
                <a:latin typeface="Canva Sans Bold"/>
                <a:ea typeface="Canva Sans Bold"/>
                <a:cs typeface="Canva Sans Bold"/>
                <a:sym typeface="Canva Sans Bold"/>
              </a:rPr>
              <a:t>&lt; </a:t>
            </a:r>
            <a:r>
              <a:rPr lang="en-US" sz="5947">
                <a:solidFill>
                  <a:srgbClr val="2E2C2B"/>
                </a:solidFill>
                <a:latin typeface="Canva Sans Bold"/>
                <a:ea typeface="Canva Sans Bold"/>
                <a:cs typeface="Canva Sans Bold"/>
                <a:sym typeface="Canva Sans Bold"/>
              </a:rPr>
              <a:t>Empowering Your Digital Future! </a:t>
            </a:r>
            <a:r>
              <a:rPr lang="en-US" sz="5947">
                <a:solidFill>
                  <a:srgbClr val="EA3864"/>
                </a:solidFill>
                <a:latin typeface="Canva Sans Bold"/>
                <a:ea typeface="Canva Sans Bold"/>
                <a:cs typeface="Canva Sans Bold"/>
                <a:sym typeface="Canva Sans Bold"/>
              </a:rPr>
              <a:t>/&gt;</a:t>
            </a:r>
          </a:p>
          <a:p>
            <a:pPr algn="l">
              <a:lnSpc>
                <a:spcPts val="8046"/>
              </a:lnSpc>
              <a:spcBef>
                <a:spcPct val="0"/>
              </a:spcBef>
            </a:pPr>
            <a:endParaRPr lang="en-US" sz="5947">
              <a:solidFill>
                <a:srgbClr val="EA3864"/>
              </a:solidFill>
              <a:latin typeface="Canva Sans Bold"/>
              <a:ea typeface="Canva Sans Bold"/>
              <a:cs typeface="Canva Sans Bold"/>
              <a:sym typeface="Canva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95769" y="2577228"/>
            <a:ext cx="10698826" cy="6175989"/>
          </a:xfrm>
          <a:custGeom>
            <a:avLst/>
            <a:gdLst/>
            <a:ahLst/>
            <a:cxnLst/>
            <a:rect l="l" t="t" r="r" b="b"/>
            <a:pathLst>
              <a:path w="10698826" h="6175989">
                <a:moveTo>
                  <a:pt x="0" y="0"/>
                </a:moveTo>
                <a:lnTo>
                  <a:pt x="10698826" y="0"/>
                </a:lnTo>
                <a:lnTo>
                  <a:pt x="10698826" y="6175989"/>
                </a:lnTo>
                <a:lnTo>
                  <a:pt x="0" y="6175989"/>
                </a:lnTo>
                <a:lnTo>
                  <a:pt x="0" y="0"/>
                </a:lnTo>
                <a:close/>
              </a:path>
            </a:pathLst>
          </a:custGeom>
          <a:blipFill>
            <a:blip r:embed="rId2"/>
            <a:stretch>
              <a:fillRect l="-2976" r="-2023"/>
            </a:stretch>
          </a:blipFill>
        </p:spPr>
      </p:sp>
      <p:sp>
        <p:nvSpPr>
          <p:cNvPr id="3" name="Freeform 3"/>
          <p:cNvSpPr/>
          <p:nvPr/>
        </p:nvSpPr>
        <p:spPr>
          <a:xfrm>
            <a:off x="2142930" y="1920001"/>
            <a:ext cx="14140707" cy="7920802"/>
          </a:xfrm>
          <a:custGeom>
            <a:avLst/>
            <a:gdLst/>
            <a:ahLst/>
            <a:cxnLst/>
            <a:rect l="l" t="t" r="r" b="b"/>
            <a:pathLst>
              <a:path w="14140707" h="7920802">
                <a:moveTo>
                  <a:pt x="0" y="0"/>
                </a:moveTo>
                <a:lnTo>
                  <a:pt x="14140706" y="0"/>
                </a:lnTo>
                <a:lnTo>
                  <a:pt x="14140706" y="7920802"/>
                </a:lnTo>
                <a:lnTo>
                  <a:pt x="0" y="7920802"/>
                </a:lnTo>
                <a:lnTo>
                  <a:pt x="0" y="0"/>
                </a:lnTo>
                <a:close/>
              </a:path>
            </a:pathLst>
          </a:custGeom>
          <a:blipFill>
            <a:blip r:embed="rId3"/>
            <a:stretch>
              <a:fillRect b="-420"/>
            </a:stretch>
          </a:blipFill>
        </p:spPr>
      </p:sp>
      <p:sp>
        <p:nvSpPr>
          <p:cNvPr id="4" name="Freeform 4"/>
          <p:cNvSpPr/>
          <p:nvPr/>
        </p:nvSpPr>
        <p:spPr>
          <a:xfrm>
            <a:off x="11334757" y="3834345"/>
            <a:ext cx="6953243" cy="6953243"/>
          </a:xfrm>
          <a:custGeom>
            <a:avLst/>
            <a:gdLst/>
            <a:ahLst/>
            <a:cxnLst/>
            <a:rect l="l" t="t" r="r" b="b"/>
            <a:pathLst>
              <a:path w="6953243" h="6953243">
                <a:moveTo>
                  <a:pt x="0" y="0"/>
                </a:moveTo>
                <a:lnTo>
                  <a:pt x="6953243" y="0"/>
                </a:lnTo>
                <a:lnTo>
                  <a:pt x="6953243" y="6953243"/>
                </a:lnTo>
                <a:lnTo>
                  <a:pt x="0" y="6953243"/>
                </a:lnTo>
                <a:lnTo>
                  <a:pt x="0" y="0"/>
                </a:lnTo>
                <a:close/>
              </a:path>
            </a:pathLst>
          </a:custGeom>
          <a:blipFill>
            <a:blip r:embed="rId4"/>
            <a:stretch>
              <a:fillRect/>
            </a:stretch>
          </a:blipFill>
        </p:spPr>
      </p:sp>
      <p:sp>
        <p:nvSpPr>
          <p:cNvPr id="5" name="Freeform 5"/>
          <p:cNvSpPr/>
          <p:nvPr/>
        </p:nvSpPr>
        <p:spPr>
          <a:xfrm>
            <a:off x="3795769" y="621289"/>
            <a:ext cx="1617720" cy="1153702"/>
          </a:xfrm>
          <a:custGeom>
            <a:avLst/>
            <a:gdLst/>
            <a:ahLst/>
            <a:cxnLst/>
            <a:rect l="l" t="t" r="r" b="b"/>
            <a:pathLst>
              <a:path w="1617720" h="1153702">
                <a:moveTo>
                  <a:pt x="0" y="0"/>
                </a:moveTo>
                <a:lnTo>
                  <a:pt x="1617720" y="0"/>
                </a:lnTo>
                <a:lnTo>
                  <a:pt x="1617720" y="1153702"/>
                </a:lnTo>
                <a:lnTo>
                  <a:pt x="0" y="1153702"/>
                </a:lnTo>
                <a:lnTo>
                  <a:pt x="0" y="0"/>
                </a:lnTo>
                <a:close/>
              </a:path>
            </a:pathLst>
          </a:custGeom>
          <a:blipFill>
            <a:blip r:embed="rId5"/>
            <a:stretch>
              <a:fillRect/>
            </a:stretch>
          </a:blipFill>
        </p:spPr>
      </p:sp>
      <p:grpSp>
        <p:nvGrpSpPr>
          <p:cNvPr id="6" name="Group 6"/>
          <p:cNvGrpSpPr/>
          <p:nvPr/>
        </p:nvGrpSpPr>
        <p:grpSpPr>
          <a:xfrm>
            <a:off x="9213283" y="1744249"/>
            <a:ext cx="647336" cy="61485"/>
            <a:chOff x="0" y="0"/>
            <a:chExt cx="1440495" cy="136820"/>
          </a:xfrm>
        </p:grpSpPr>
        <p:sp>
          <p:nvSpPr>
            <p:cNvPr id="7" name="Freeform 7"/>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8" name="TextBox 8"/>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6"/>
            <a:stretch>
              <a:fillRect/>
            </a:stretch>
          </a:blipFill>
        </p:spPr>
      </p:sp>
      <p:sp>
        <p:nvSpPr>
          <p:cNvPr id="10" name="Freeform 10"/>
          <p:cNvSpPr/>
          <p:nvPr/>
        </p:nvSpPr>
        <p:spPr>
          <a:xfrm>
            <a:off x="13745745" y="4960802"/>
            <a:ext cx="2207467" cy="4880001"/>
          </a:xfrm>
          <a:custGeom>
            <a:avLst/>
            <a:gdLst/>
            <a:ahLst/>
            <a:cxnLst/>
            <a:rect l="l" t="t" r="r" b="b"/>
            <a:pathLst>
              <a:path w="2207467" h="4880001">
                <a:moveTo>
                  <a:pt x="0" y="0"/>
                </a:moveTo>
                <a:lnTo>
                  <a:pt x="2207467" y="0"/>
                </a:lnTo>
                <a:lnTo>
                  <a:pt x="2207467" y="4880001"/>
                </a:lnTo>
                <a:lnTo>
                  <a:pt x="0" y="4880001"/>
                </a:lnTo>
                <a:lnTo>
                  <a:pt x="0" y="0"/>
                </a:lnTo>
                <a:close/>
              </a:path>
            </a:pathLst>
          </a:custGeom>
          <a:blipFill>
            <a:blip r:embed="rId7"/>
            <a:stretch>
              <a:fillRect l="-5451" r="-5451"/>
            </a:stretch>
          </a:blipFill>
        </p:spPr>
      </p:sp>
      <p:sp>
        <p:nvSpPr>
          <p:cNvPr id="11" name="TextBox 11"/>
          <p:cNvSpPr txBox="1"/>
          <p:nvPr/>
        </p:nvSpPr>
        <p:spPr>
          <a:xfrm>
            <a:off x="5679258" y="809592"/>
            <a:ext cx="7715386" cy="691370"/>
          </a:xfrm>
          <a:prstGeom prst="rect">
            <a:avLst/>
          </a:prstGeom>
        </p:spPr>
        <p:txBody>
          <a:bodyPr lIns="0" tIns="0" rIns="0" bIns="0" rtlCol="0" anchor="t">
            <a:spAutoFit/>
          </a:bodyPr>
          <a:lstStyle/>
          <a:p>
            <a:pPr algn="ctr">
              <a:lnSpc>
                <a:spcPts val="5622"/>
              </a:lnSpc>
              <a:spcBef>
                <a:spcPct val="0"/>
              </a:spcBef>
            </a:pPr>
            <a:r>
              <a:rPr lang="en-US" sz="4015">
                <a:solidFill>
                  <a:srgbClr val="000000"/>
                </a:solidFill>
                <a:latin typeface="Canva Sans Bold"/>
                <a:ea typeface="Canva Sans Bold"/>
                <a:cs typeface="Canva Sans Bold"/>
                <a:sym typeface="Canva Sans Bold"/>
              </a:rPr>
              <a:t>ARTIFICIAL SALES AGENT- ASA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245566" y="754672"/>
            <a:ext cx="1617720" cy="1153702"/>
          </a:xfrm>
          <a:custGeom>
            <a:avLst/>
            <a:gdLst/>
            <a:ahLst/>
            <a:cxnLst/>
            <a:rect l="l" t="t" r="r" b="b"/>
            <a:pathLst>
              <a:path w="1617720" h="1153702">
                <a:moveTo>
                  <a:pt x="0" y="0"/>
                </a:moveTo>
                <a:lnTo>
                  <a:pt x="1617720" y="0"/>
                </a:lnTo>
                <a:lnTo>
                  <a:pt x="1617720" y="1153702"/>
                </a:lnTo>
                <a:lnTo>
                  <a:pt x="0" y="1153702"/>
                </a:lnTo>
                <a:lnTo>
                  <a:pt x="0" y="0"/>
                </a:lnTo>
                <a:close/>
              </a:path>
            </a:pathLst>
          </a:custGeom>
          <a:blipFill>
            <a:blip r:embed="rId2"/>
            <a:stretch>
              <a:fillRect/>
            </a:stretch>
          </a:blipFill>
        </p:spPr>
      </p:sp>
      <p:sp>
        <p:nvSpPr>
          <p:cNvPr id="3" name="Freeform 3"/>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3"/>
            <a:stretch>
              <a:fillRect/>
            </a:stretch>
          </a:blipFill>
        </p:spPr>
      </p:sp>
      <p:grpSp>
        <p:nvGrpSpPr>
          <p:cNvPr id="4" name="Group 4"/>
          <p:cNvGrpSpPr/>
          <p:nvPr/>
        </p:nvGrpSpPr>
        <p:grpSpPr>
          <a:xfrm>
            <a:off x="8663080" y="1877631"/>
            <a:ext cx="647336" cy="61485"/>
            <a:chOff x="0" y="0"/>
            <a:chExt cx="1440495" cy="136820"/>
          </a:xfrm>
        </p:grpSpPr>
        <p:sp>
          <p:nvSpPr>
            <p:cNvPr id="5" name="Freeform 5"/>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6" name="TextBox 6"/>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5129055" y="942975"/>
            <a:ext cx="7715386" cy="691370"/>
          </a:xfrm>
          <a:prstGeom prst="rect">
            <a:avLst/>
          </a:prstGeom>
        </p:spPr>
        <p:txBody>
          <a:bodyPr lIns="0" tIns="0" rIns="0" bIns="0" rtlCol="0" anchor="t">
            <a:spAutoFit/>
          </a:bodyPr>
          <a:lstStyle/>
          <a:p>
            <a:pPr algn="ctr">
              <a:lnSpc>
                <a:spcPts val="5622"/>
              </a:lnSpc>
              <a:spcBef>
                <a:spcPct val="0"/>
              </a:spcBef>
            </a:pPr>
            <a:r>
              <a:rPr lang="en-US" sz="4015">
                <a:solidFill>
                  <a:srgbClr val="000000"/>
                </a:solidFill>
                <a:latin typeface="Canva Sans Bold"/>
                <a:ea typeface="Canva Sans Bold"/>
                <a:cs typeface="Canva Sans Bold"/>
                <a:sym typeface="Canva Sans Bold"/>
              </a:rPr>
              <a:t>ARTIFICIAL SALES AGENT- ASA</a:t>
            </a:r>
          </a:p>
        </p:txBody>
      </p:sp>
      <p:sp>
        <p:nvSpPr>
          <p:cNvPr id="8" name="TextBox 8"/>
          <p:cNvSpPr txBox="1"/>
          <p:nvPr/>
        </p:nvSpPr>
        <p:spPr>
          <a:xfrm>
            <a:off x="1771497" y="2795500"/>
            <a:ext cx="12258080" cy="1418398"/>
          </a:xfrm>
          <a:prstGeom prst="rect">
            <a:avLst/>
          </a:prstGeom>
        </p:spPr>
        <p:txBody>
          <a:bodyPr lIns="0" tIns="0" rIns="0" bIns="0" rtlCol="0" anchor="t">
            <a:spAutoFit/>
          </a:bodyPr>
          <a:lstStyle/>
          <a:p>
            <a:pPr algn="l">
              <a:lnSpc>
                <a:spcPts val="3895"/>
              </a:lnSpc>
              <a:spcBef>
                <a:spcPct val="0"/>
              </a:spcBef>
            </a:pPr>
            <a:r>
              <a:rPr lang="en-US" sz="2782">
                <a:solidFill>
                  <a:srgbClr val="000000"/>
                </a:solidFill>
                <a:latin typeface="Canva Sans Bold"/>
                <a:ea typeface="Canva Sans Bold"/>
                <a:cs typeface="Canva Sans Bold"/>
                <a:sym typeface="Canva Sans Bold"/>
              </a:rPr>
              <a:t>Client Overview:</a:t>
            </a:r>
          </a:p>
          <a:p>
            <a:pPr algn="l">
              <a:lnSpc>
                <a:spcPts val="2495"/>
              </a:lnSpc>
              <a:spcBef>
                <a:spcPct val="0"/>
              </a:spcBef>
            </a:pPr>
            <a:r>
              <a:rPr lang="en-US" sz="1782">
                <a:solidFill>
                  <a:srgbClr val="000000"/>
                </a:solidFill>
                <a:latin typeface="Canva Sans Bold"/>
                <a:ea typeface="Canva Sans Bold"/>
                <a:cs typeface="Canva Sans Bold"/>
                <a:sym typeface="Canva Sans Bold"/>
              </a:rPr>
              <a:t>Client Name:</a:t>
            </a:r>
            <a:r>
              <a:rPr lang="en-US" sz="1782">
                <a:solidFill>
                  <a:srgbClr val="000000"/>
                </a:solidFill>
                <a:latin typeface="Canva Sans"/>
                <a:ea typeface="Canva Sans"/>
                <a:cs typeface="Canva Sans"/>
                <a:sym typeface="Canva Sans"/>
              </a:rPr>
              <a:t> ASA (Artificial Sales Agent)</a:t>
            </a:r>
          </a:p>
          <a:p>
            <a:pPr algn="l">
              <a:lnSpc>
                <a:spcPts val="2495"/>
              </a:lnSpc>
              <a:spcBef>
                <a:spcPct val="0"/>
              </a:spcBef>
            </a:pPr>
            <a:r>
              <a:rPr lang="en-US" sz="1782">
                <a:solidFill>
                  <a:srgbClr val="000000"/>
                </a:solidFill>
                <a:latin typeface="Canva Sans Bold"/>
                <a:ea typeface="Canva Sans Bold"/>
                <a:cs typeface="Canva Sans Bold"/>
                <a:sym typeface="Canva Sans Bold"/>
              </a:rPr>
              <a:t> Location:</a:t>
            </a:r>
            <a:r>
              <a:rPr lang="en-US" sz="1782">
                <a:solidFill>
                  <a:srgbClr val="000000"/>
                </a:solidFill>
                <a:latin typeface="Canva Sans"/>
                <a:ea typeface="Canva Sans"/>
                <a:cs typeface="Canva Sans"/>
                <a:sym typeface="Canva Sans"/>
              </a:rPr>
              <a:t> United States</a:t>
            </a:r>
          </a:p>
          <a:p>
            <a:pPr algn="l">
              <a:lnSpc>
                <a:spcPts val="2495"/>
              </a:lnSpc>
              <a:spcBef>
                <a:spcPct val="0"/>
              </a:spcBef>
            </a:pPr>
            <a:r>
              <a:rPr lang="en-US" sz="1782">
                <a:solidFill>
                  <a:srgbClr val="000000"/>
                </a:solidFill>
                <a:latin typeface="Canva Sans"/>
                <a:ea typeface="Canva Sans"/>
                <a:cs typeface="Canva Sans"/>
                <a:sym typeface="Canva Sans"/>
              </a:rPr>
              <a:t> </a:t>
            </a:r>
            <a:r>
              <a:rPr lang="en-US" sz="1782">
                <a:solidFill>
                  <a:srgbClr val="000000"/>
                </a:solidFill>
                <a:latin typeface="Canva Sans Bold"/>
                <a:ea typeface="Canva Sans Bold"/>
                <a:cs typeface="Canva Sans Bold"/>
                <a:sym typeface="Canva Sans Bold"/>
              </a:rPr>
              <a:t>Industry:</a:t>
            </a:r>
            <a:r>
              <a:rPr lang="en-US" sz="1782">
                <a:solidFill>
                  <a:srgbClr val="000000"/>
                </a:solidFill>
                <a:latin typeface="Canva Sans"/>
                <a:ea typeface="Canva Sans"/>
                <a:cs typeface="Canva Sans"/>
                <a:sym typeface="Canva Sans"/>
              </a:rPr>
              <a:t> E-Commerce &amp; Artificial Intelligence</a:t>
            </a:r>
          </a:p>
        </p:txBody>
      </p:sp>
      <p:sp>
        <p:nvSpPr>
          <p:cNvPr id="9" name="TextBox 9"/>
          <p:cNvSpPr txBox="1"/>
          <p:nvPr/>
        </p:nvSpPr>
        <p:spPr>
          <a:xfrm>
            <a:off x="1771497" y="4885649"/>
            <a:ext cx="13240521" cy="1732723"/>
          </a:xfrm>
          <a:prstGeom prst="rect">
            <a:avLst/>
          </a:prstGeom>
        </p:spPr>
        <p:txBody>
          <a:bodyPr lIns="0" tIns="0" rIns="0" bIns="0" rtlCol="0" anchor="t">
            <a:spAutoFit/>
          </a:bodyPr>
          <a:lstStyle/>
          <a:p>
            <a:pPr marL="0" lvl="0" indent="0" algn="l">
              <a:lnSpc>
                <a:spcPts val="3895"/>
              </a:lnSpc>
              <a:spcBef>
                <a:spcPct val="0"/>
              </a:spcBef>
            </a:pPr>
            <a:r>
              <a:rPr lang="en-US" sz="2782" u="none" strike="noStrike">
                <a:solidFill>
                  <a:srgbClr val="000000"/>
                </a:solidFill>
                <a:latin typeface="Canva Sans Bold"/>
                <a:ea typeface="Canva Sans Bold"/>
                <a:cs typeface="Canva Sans Bold"/>
                <a:sym typeface="Canva Sans Bold"/>
              </a:rPr>
              <a:t>Client Challenge:</a:t>
            </a:r>
          </a:p>
          <a:p>
            <a:pPr marL="0" lvl="0" indent="0" algn="l">
              <a:lnSpc>
                <a:spcPts val="2495"/>
              </a:lnSpc>
              <a:spcBef>
                <a:spcPct val="0"/>
              </a:spcBef>
            </a:pPr>
            <a:r>
              <a:rPr lang="en-US" sz="1782" u="none" strike="noStrike">
                <a:solidFill>
                  <a:srgbClr val="000000"/>
                </a:solidFill>
                <a:latin typeface="Canva Sans Bold"/>
                <a:ea typeface="Canva Sans Bold"/>
                <a:cs typeface="Canva Sans Bold"/>
                <a:sym typeface="Canva Sans Bold"/>
              </a:rPr>
              <a:t> </a:t>
            </a:r>
            <a:r>
              <a:rPr lang="en-US" sz="1782" u="none" strike="noStrike">
                <a:solidFill>
                  <a:srgbClr val="000000"/>
                </a:solidFill>
                <a:latin typeface="Canva Sans"/>
                <a:ea typeface="Canva Sans"/>
                <a:cs typeface="Canva Sans"/>
                <a:sym typeface="Canva Sans"/>
              </a:rPr>
              <a:t>ASA a pioneering company in the e-commerce space, approached Devotory Solutions </a:t>
            </a:r>
          </a:p>
          <a:p>
            <a:pPr marL="0" lvl="0" indent="0" algn="l">
              <a:lnSpc>
                <a:spcPts val="2495"/>
              </a:lnSpc>
              <a:spcBef>
                <a:spcPct val="0"/>
              </a:spcBef>
            </a:pPr>
            <a:r>
              <a:rPr lang="en-US" sz="1782" u="none" strike="noStrike">
                <a:solidFill>
                  <a:srgbClr val="000000"/>
                </a:solidFill>
                <a:latin typeface="Canva Sans"/>
                <a:ea typeface="Canva Sans"/>
                <a:cs typeface="Canva Sans"/>
                <a:sym typeface="Canva Sans"/>
              </a:rPr>
              <a:t>with an ambitious vision. They wanted to create an AI-powered marketplace where end-users could effortlessly chat with a system to find and purchase products from various online stores. The goal was to simplify the shopping experience by integrating multiple sources into a single, seamless chat interface.</a:t>
            </a:r>
          </a:p>
        </p:txBody>
      </p:sp>
      <p:sp>
        <p:nvSpPr>
          <p:cNvPr id="10" name="TextBox 10"/>
          <p:cNvSpPr txBox="1"/>
          <p:nvPr/>
        </p:nvSpPr>
        <p:spPr>
          <a:xfrm>
            <a:off x="1771497" y="7004197"/>
            <a:ext cx="13240521" cy="1732788"/>
          </a:xfrm>
          <a:prstGeom prst="rect">
            <a:avLst/>
          </a:prstGeom>
        </p:spPr>
        <p:txBody>
          <a:bodyPr lIns="0" tIns="0" rIns="0" bIns="0" rtlCol="0" anchor="t">
            <a:spAutoFit/>
          </a:bodyPr>
          <a:lstStyle/>
          <a:p>
            <a:pPr algn="just">
              <a:lnSpc>
                <a:spcPts val="3892"/>
              </a:lnSpc>
              <a:spcBef>
                <a:spcPct val="0"/>
              </a:spcBef>
            </a:pPr>
            <a:r>
              <a:rPr lang="en-US" sz="2780">
                <a:solidFill>
                  <a:srgbClr val="000000"/>
                </a:solidFill>
                <a:latin typeface="Canva Sans Bold"/>
                <a:ea typeface="Canva Sans Bold"/>
                <a:cs typeface="Canva Sans Bold"/>
                <a:sym typeface="Canva Sans Bold"/>
              </a:rPr>
              <a:t>Our Analysis:</a:t>
            </a:r>
          </a:p>
          <a:p>
            <a:pPr algn="just">
              <a:lnSpc>
                <a:spcPts val="2491"/>
              </a:lnSpc>
              <a:spcBef>
                <a:spcPct val="0"/>
              </a:spcBef>
            </a:pPr>
            <a:r>
              <a:rPr lang="en-US" sz="1779">
                <a:solidFill>
                  <a:srgbClr val="000000"/>
                </a:solidFill>
                <a:latin typeface="Canva Sans"/>
                <a:ea typeface="Canva Sans"/>
                <a:cs typeface="Canva Sans"/>
                <a:sym typeface="Canva Sans"/>
              </a:rPr>
              <a:t> Upon reviewing ASA's requirements, our team at Devotory Solutions recognized that </a:t>
            </a:r>
          </a:p>
          <a:p>
            <a:pPr algn="just">
              <a:lnSpc>
                <a:spcPts val="2491"/>
              </a:lnSpc>
              <a:spcBef>
                <a:spcPct val="0"/>
              </a:spcBef>
            </a:pPr>
            <a:r>
              <a:rPr lang="en-US" sz="1779">
                <a:solidFill>
                  <a:srgbClr val="000000"/>
                </a:solidFill>
                <a:latin typeface="Canva Sans"/>
                <a:ea typeface="Canva Sans"/>
                <a:cs typeface="Canva Sans"/>
                <a:sym typeface="Canva Sans"/>
              </a:rPr>
              <a:t>this challenge was a perfect fit for a Large Language Model (LLM)-based solution. The complexity of understanding user intent, managing a dynamic conversation, and providing accurate product recommendations across different e-commerce platforms required the intelligence and adaptability of an LLM.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2876" y="2013864"/>
            <a:ext cx="17775124" cy="7690313"/>
          </a:xfrm>
          <a:prstGeom prst="rect">
            <a:avLst/>
          </a:prstGeom>
        </p:spPr>
        <p:txBody>
          <a:bodyPr lIns="0" tIns="0" rIns="0" bIns="0" rtlCol="0" anchor="t">
            <a:spAutoFit/>
          </a:bodyPr>
          <a:lstStyle/>
          <a:p>
            <a:pPr algn="ctr">
              <a:lnSpc>
                <a:spcPts val="3159"/>
              </a:lnSpc>
              <a:spcBef>
                <a:spcPct val="0"/>
              </a:spcBef>
            </a:pPr>
            <a:endParaRPr/>
          </a:p>
          <a:p>
            <a:pPr algn="l">
              <a:lnSpc>
                <a:spcPts val="3159"/>
              </a:lnSpc>
              <a:spcBef>
                <a:spcPct val="0"/>
              </a:spcBef>
            </a:pPr>
            <a:r>
              <a:rPr lang="en-US" sz="2256">
                <a:solidFill>
                  <a:srgbClr val="000000"/>
                </a:solidFill>
                <a:latin typeface="Canva Sans"/>
                <a:ea typeface="Canva Sans"/>
                <a:cs typeface="Canva Sans"/>
                <a:sym typeface="Canva Sans"/>
              </a:rPr>
              <a:t>To meet ASA's needs, we implemented the following:</a:t>
            </a:r>
          </a:p>
          <a:p>
            <a:pPr algn="l">
              <a:lnSpc>
                <a:spcPts val="3460"/>
              </a:lnSpc>
              <a:spcBef>
                <a:spcPct val="0"/>
              </a:spcBef>
            </a:pPr>
            <a:r>
              <a:rPr lang="en-US" sz="2471">
                <a:solidFill>
                  <a:srgbClr val="000000"/>
                </a:solidFill>
                <a:latin typeface="Canva Sans Bold"/>
                <a:ea typeface="Canva Sans Bold"/>
                <a:cs typeface="Canva Sans Bold"/>
                <a:sym typeface="Canva Sans Bold"/>
              </a:rPr>
              <a:t>LLM-Powered Assistant: </a:t>
            </a:r>
          </a:p>
          <a:p>
            <a:pPr algn="l">
              <a:lnSpc>
                <a:spcPts val="2566"/>
              </a:lnSpc>
              <a:spcBef>
                <a:spcPct val="0"/>
              </a:spcBef>
            </a:pPr>
            <a:r>
              <a:rPr lang="en-US" sz="1833">
                <a:solidFill>
                  <a:srgbClr val="000000"/>
                </a:solidFill>
                <a:latin typeface="Canva Sans"/>
                <a:ea typeface="Canva Sans"/>
                <a:cs typeface="Canva Sans"/>
                <a:sym typeface="Canva Sans"/>
              </a:rPr>
              <a:t>We developed a custom LLM system to understand user queries, engage in dynamic conversations, and provide relevant product suggestions from </a:t>
            </a:r>
          </a:p>
          <a:p>
            <a:pPr algn="l">
              <a:lnSpc>
                <a:spcPts val="2566"/>
              </a:lnSpc>
              <a:spcBef>
                <a:spcPct val="0"/>
              </a:spcBef>
            </a:pPr>
            <a:r>
              <a:rPr lang="en-US" sz="1833">
                <a:solidFill>
                  <a:srgbClr val="000000"/>
                </a:solidFill>
                <a:latin typeface="Canva Sans"/>
                <a:ea typeface="Canva Sans"/>
                <a:cs typeface="Canva Sans"/>
                <a:sym typeface="Canva Sans"/>
              </a:rPr>
              <a:t>multiple e-commerce platforms. This system was optimized to handle everything from product discovery to final purchase, ensuring an intuitive and </a:t>
            </a:r>
          </a:p>
          <a:p>
            <a:pPr algn="l">
              <a:lnSpc>
                <a:spcPts val="2566"/>
              </a:lnSpc>
              <a:spcBef>
                <a:spcPct val="0"/>
              </a:spcBef>
            </a:pPr>
            <a:r>
              <a:rPr lang="en-US" sz="1833">
                <a:solidFill>
                  <a:srgbClr val="000000"/>
                </a:solidFill>
                <a:latin typeface="Canva Sans"/>
                <a:ea typeface="Canva Sans"/>
                <a:cs typeface="Canva Sans"/>
                <a:sym typeface="Canva Sans"/>
              </a:rPr>
              <a:t>efficient user experience.</a:t>
            </a:r>
          </a:p>
          <a:p>
            <a:pPr algn="l">
              <a:lnSpc>
                <a:spcPts val="2566"/>
              </a:lnSpc>
              <a:spcBef>
                <a:spcPct val="0"/>
              </a:spcBef>
            </a:pPr>
            <a:endParaRPr lang="en-US" sz="1833">
              <a:solidFill>
                <a:srgbClr val="000000"/>
              </a:solidFill>
              <a:latin typeface="Canva Sans"/>
              <a:ea typeface="Canva Sans"/>
              <a:cs typeface="Canva Sans"/>
              <a:sym typeface="Canva Sans"/>
            </a:endParaRPr>
          </a:p>
          <a:p>
            <a:pPr algn="l">
              <a:lnSpc>
                <a:spcPts val="3748"/>
              </a:lnSpc>
              <a:spcBef>
                <a:spcPct val="0"/>
              </a:spcBef>
            </a:pPr>
            <a:r>
              <a:rPr lang="en-US" sz="2677">
                <a:solidFill>
                  <a:srgbClr val="000000"/>
                </a:solidFill>
                <a:latin typeface="Canva Sans Bold"/>
                <a:ea typeface="Canva Sans Bold"/>
                <a:cs typeface="Canva Sans Bold"/>
                <a:sym typeface="Canva Sans Bold"/>
              </a:rPr>
              <a:t>Data Processing and Cleaning: </a:t>
            </a:r>
          </a:p>
          <a:p>
            <a:pPr algn="l">
              <a:lnSpc>
                <a:spcPts val="2739"/>
              </a:lnSpc>
              <a:spcBef>
                <a:spcPct val="0"/>
              </a:spcBef>
            </a:pPr>
            <a:r>
              <a:rPr lang="en-US" sz="1956">
                <a:solidFill>
                  <a:srgbClr val="000000"/>
                </a:solidFill>
                <a:latin typeface="Canva Sans"/>
                <a:ea typeface="Canva Sans"/>
                <a:cs typeface="Canva Sans"/>
                <a:sym typeface="Canva Sans"/>
              </a:rPr>
              <a:t>ASA’s large dataset was meticulously processed using advanced data science techniques, including data normalization, outlier detection, and missing data imputation. We also applied feature engineering and dimensionality reduction to ensure the LLM delivered precise, accurate results based on user queries.</a:t>
            </a:r>
          </a:p>
          <a:p>
            <a:pPr algn="l">
              <a:lnSpc>
                <a:spcPts val="2739"/>
              </a:lnSpc>
              <a:spcBef>
                <a:spcPct val="0"/>
              </a:spcBef>
            </a:pPr>
            <a:endParaRPr lang="en-US" sz="1956">
              <a:solidFill>
                <a:srgbClr val="000000"/>
              </a:solidFill>
              <a:latin typeface="Canva Sans"/>
              <a:ea typeface="Canva Sans"/>
              <a:cs typeface="Canva Sans"/>
              <a:sym typeface="Canva Sans"/>
            </a:endParaRPr>
          </a:p>
          <a:p>
            <a:pPr algn="l">
              <a:lnSpc>
                <a:spcPts val="3748"/>
              </a:lnSpc>
              <a:spcBef>
                <a:spcPct val="0"/>
              </a:spcBef>
            </a:pPr>
            <a:r>
              <a:rPr lang="en-US" sz="2677">
                <a:solidFill>
                  <a:srgbClr val="000000"/>
                </a:solidFill>
                <a:latin typeface="Canva Sans Bold"/>
                <a:ea typeface="Canva Sans Bold"/>
                <a:cs typeface="Canva Sans Bold"/>
                <a:sym typeface="Canva Sans Bold"/>
              </a:rPr>
              <a:t>Modern Chat-Based E-Commerce Application: </a:t>
            </a:r>
          </a:p>
          <a:p>
            <a:pPr algn="l">
              <a:lnSpc>
                <a:spcPts val="2739"/>
              </a:lnSpc>
              <a:spcBef>
                <a:spcPct val="0"/>
              </a:spcBef>
            </a:pPr>
            <a:r>
              <a:rPr lang="en-US" sz="1956">
                <a:solidFill>
                  <a:srgbClr val="000000"/>
                </a:solidFill>
                <a:latin typeface="Canva Sans"/>
                <a:ea typeface="Canva Sans"/>
                <a:cs typeface="Canva Sans"/>
                <a:sym typeface="Canva Sans"/>
              </a:rPr>
              <a:t>We designed a cutting-edge chat-based application using Angular 13. This responsive interface allows users to interact seamlessly with the AI assistant, providing a smooth, user-friendly experience for finding and purchasing products across multiple platforms.</a:t>
            </a:r>
          </a:p>
          <a:p>
            <a:pPr algn="l">
              <a:lnSpc>
                <a:spcPts val="2739"/>
              </a:lnSpc>
              <a:spcBef>
                <a:spcPct val="0"/>
              </a:spcBef>
            </a:pPr>
            <a:endParaRPr lang="en-US" sz="1956">
              <a:solidFill>
                <a:srgbClr val="000000"/>
              </a:solidFill>
              <a:latin typeface="Canva Sans"/>
              <a:ea typeface="Canva Sans"/>
              <a:cs typeface="Canva Sans"/>
              <a:sym typeface="Canva Sans"/>
            </a:endParaRPr>
          </a:p>
          <a:p>
            <a:pPr algn="l">
              <a:lnSpc>
                <a:spcPts val="3748"/>
              </a:lnSpc>
              <a:spcBef>
                <a:spcPct val="0"/>
              </a:spcBef>
            </a:pPr>
            <a:r>
              <a:rPr lang="en-US" sz="2677">
                <a:solidFill>
                  <a:srgbClr val="000000"/>
                </a:solidFill>
                <a:latin typeface="Canva Sans Bold"/>
                <a:ea typeface="Canva Sans Bold"/>
                <a:cs typeface="Canva Sans Bold"/>
                <a:sym typeface="Canva Sans Bold"/>
              </a:rPr>
              <a:t>Results:</a:t>
            </a:r>
          </a:p>
          <a:p>
            <a:pPr algn="l">
              <a:lnSpc>
                <a:spcPts val="2739"/>
              </a:lnSpc>
              <a:spcBef>
                <a:spcPct val="0"/>
              </a:spcBef>
            </a:pPr>
            <a:r>
              <a:rPr lang="en-US" sz="1956">
                <a:solidFill>
                  <a:srgbClr val="000000"/>
                </a:solidFill>
                <a:latin typeface="Canva Sans Bold"/>
                <a:ea typeface="Canva Sans Bold"/>
                <a:cs typeface="Canva Sans Bold"/>
                <a:sym typeface="Canva Sans Bold"/>
              </a:rPr>
              <a:t>Enhanced Engagement:</a:t>
            </a:r>
            <a:r>
              <a:rPr lang="en-US" sz="1956">
                <a:solidFill>
                  <a:srgbClr val="000000"/>
                </a:solidFill>
                <a:latin typeface="Canva Sans"/>
                <a:ea typeface="Canva Sans"/>
                <a:cs typeface="Canva Sans"/>
                <a:sym typeface="Canva Sans"/>
              </a:rPr>
              <a:t> The AI-powered chat interface made user interaction easier and more enjoyable.</a:t>
            </a:r>
          </a:p>
          <a:p>
            <a:pPr algn="l">
              <a:lnSpc>
                <a:spcPts val="2739"/>
              </a:lnSpc>
              <a:spcBef>
                <a:spcPct val="0"/>
              </a:spcBef>
            </a:pPr>
            <a:r>
              <a:rPr lang="en-US" sz="1956">
                <a:solidFill>
                  <a:srgbClr val="000000"/>
                </a:solidFill>
                <a:latin typeface="Canva Sans Bold"/>
                <a:ea typeface="Canva Sans Bold"/>
                <a:cs typeface="Canva Sans Bold"/>
                <a:sym typeface="Canva Sans Bold"/>
              </a:rPr>
              <a:t>Higher Conversion Rates:</a:t>
            </a:r>
            <a:r>
              <a:rPr lang="en-US" sz="1956">
                <a:solidFill>
                  <a:srgbClr val="000000"/>
                </a:solidFill>
                <a:latin typeface="Canva Sans"/>
                <a:ea typeface="Canva Sans"/>
                <a:cs typeface="Canva Sans"/>
                <a:sym typeface="Canva Sans"/>
              </a:rPr>
              <a:t> The streamlined shopping experience led to increased conversions.</a:t>
            </a:r>
          </a:p>
          <a:p>
            <a:pPr algn="l">
              <a:lnSpc>
                <a:spcPts val="2739"/>
              </a:lnSpc>
              <a:spcBef>
                <a:spcPct val="0"/>
              </a:spcBef>
            </a:pPr>
            <a:r>
              <a:rPr lang="en-US" sz="1956">
                <a:solidFill>
                  <a:srgbClr val="000000"/>
                </a:solidFill>
                <a:latin typeface="Canva Sans Bold"/>
                <a:ea typeface="Canva Sans Bold"/>
                <a:cs typeface="Canva Sans Bold"/>
                <a:sym typeface="Canva Sans Bold"/>
              </a:rPr>
              <a:t>Accurate Recommendations:</a:t>
            </a:r>
            <a:r>
              <a:rPr lang="en-US" sz="1956">
                <a:solidFill>
                  <a:srgbClr val="000000"/>
                </a:solidFill>
                <a:latin typeface="Canva Sans"/>
                <a:ea typeface="Canva Sans"/>
                <a:cs typeface="Canva Sans"/>
                <a:sym typeface="Canva Sans"/>
              </a:rPr>
              <a:t> Rigorous data processing ensured precise, relevant product suggestions.</a:t>
            </a:r>
          </a:p>
          <a:p>
            <a:pPr algn="l">
              <a:lnSpc>
                <a:spcPts val="2739"/>
              </a:lnSpc>
              <a:spcBef>
                <a:spcPct val="0"/>
              </a:spcBef>
            </a:pPr>
            <a:r>
              <a:rPr lang="en-US" sz="1956">
                <a:solidFill>
                  <a:srgbClr val="000000"/>
                </a:solidFill>
                <a:latin typeface="Canva Sans Bold"/>
                <a:ea typeface="Canva Sans Bold"/>
                <a:cs typeface="Canva Sans Bold"/>
                <a:sym typeface="Canva Sans Bold"/>
              </a:rPr>
              <a:t>Scalability:</a:t>
            </a:r>
            <a:r>
              <a:rPr lang="en-US" sz="1956">
                <a:solidFill>
                  <a:srgbClr val="000000"/>
                </a:solidFill>
                <a:latin typeface="Canva Sans"/>
                <a:ea typeface="Canva Sans"/>
                <a:cs typeface="Canva Sans"/>
                <a:sym typeface="Canva Sans"/>
              </a:rPr>
              <a:t> The solution allows ASA to integrate additional platforms effortlessly as they grow.</a:t>
            </a:r>
          </a:p>
        </p:txBody>
      </p:sp>
      <p:sp>
        <p:nvSpPr>
          <p:cNvPr id="3" name="TextBox 3"/>
          <p:cNvSpPr txBox="1"/>
          <p:nvPr/>
        </p:nvSpPr>
        <p:spPr>
          <a:xfrm>
            <a:off x="7406719" y="942975"/>
            <a:ext cx="3160057" cy="691370"/>
          </a:xfrm>
          <a:prstGeom prst="rect">
            <a:avLst/>
          </a:prstGeom>
        </p:spPr>
        <p:txBody>
          <a:bodyPr lIns="0" tIns="0" rIns="0" bIns="0" rtlCol="0" anchor="t">
            <a:spAutoFit/>
          </a:bodyPr>
          <a:lstStyle/>
          <a:p>
            <a:pPr algn="ctr">
              <a:lnSpc>
                <a:spcPts val="5622"/>
              </a:lnSpc>
              <a:spcBef>
                <a:spcPct val="0"/>
              </a:spcBef>
            </a:pPr>
            <a:r>
              <a:rPr lang="en-US" sz="4015">
                <a:solidFill>
                  <a:srgbClr val="000000"/>
                </a:solidFill>
                <a:latin typeface="Canva Sans Bold"/>
                <a:ea typeface="Canva Sans Bold"/>
                <a:cs typeface="Canva Sans Bold"/>
                <a:sym typeface="Canva Sans Bold"/>
              </a:rPr>
              <a:t>Our Solution</a:t>
            </a:r>
          </a:p>
        </p:txBody>
      </p:sp>
      <p:grpSp>
        <p:nvGrpSpPr>
          <p:cNvPr id="4" name="Group 4"/>
          <p:cNvGrpSpPr/>
          <p:nvPr/>
        </p:nvGrpSpPr>
        <p:grpSpPr>
          <a:xfrm>
            <a:off x="8663080" y="1869064"/>
            <a:ext cx="647336" cy="61485"/>
            <a:chOff x="0" y="0"/>
            <a:chExt cx="1440495" cy="136820"/>
          </a:xfrm>
        </p:grpSpPr>
        <p:sp>
          <p:nvSpPr>
            <p:cNvPr id="5" name="Freeform 5"/>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6" name="TextBox 6"/>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2"/>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83904" y="3846863"/>
            <a:ext cx="647336" cy="61485"/>
            <a:chOff x="0" y="0"/>
            <a:chExt cx="1440495" cy="136820"/>
          </a:xfrm>
        </p:grpSpPr>
        <p:sp>
          <p:nvSpPr>
            <p:cNvPr id="3" name="Freeform 3"/>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4" name="TextBox 4"/>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1383904" y="4619105"/>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11383904" y="5832856"/>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1383904" y="6505557"/>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11383904" y="7066741"/>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10"/>
            <a:stretch>
              <a:fillRect/>
            </a:stretch>
          </a:blipFill>
        </p:spPr>
      </p:sp>
      <p:sp>
        <p:nvSpPr>
          <p:cNvPr id="10" name="Freeform 10"/>
          <p:cNvSpPr/>
          <p:nvPr/>
        </p:nvSpPr>
        <p:spPr>
          <a:xfrm>
            <a:off x="11742280" y="4628630"/>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11"/>
            <a:stretch>
              <a:fillRect/>
            </a:stretch>
          </a:blipFill>
        </p:spPr>
      </p:sp>
      <p:sp>
        <p:nvSpPr>
          <p:cNvPr id="11" name="Freeform 11"/>
          <p:cNvSpPr/>
          <p:nvPr/>
        </p:nvSpPr>
        <p:spPr>
          <a:xfrm>
            <a:off x="11383904" y="5216637"/>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Freeform 12"/>
          <p:cNvSpPr/>
          <p:nvPr/>
        </p:nvSpPr>
        <p:spPr>
          <a:xfrm>
            <a:off x="11809448" y="5226162"/>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12"/>
            <a:stretch>
              <a:fillRect/>
            </a:stretch>
          </a:blipFill>
        </p:spPr>
      </p:sp>
      <p:sp>
        <p:nvSpPr>
          <p:cNvPr id="13" name="Freeform 13"/>
          <p:cNvSpPr/>
          <p:nvPr/>
        </p:nvSpPr>
        <p:spPr>
          <a:xfrm>
            <a:off x="12139249" y="4619105"/>
            <a:ext cx="339326" cy="339326"/>
          </a:xfrm>
          <a:custGeom>
            <a:avLst/>
            <a:gdLst/>
            <a:ahLst/>
            <a:cxnLst/>
            <a:rect l="l" t="t" r="r" b="b"/>
            <a:pathLst>
              <a:path w="339326" h="339326">
                <a:moveTo>
                  <a:pt x="0" y="0"/>
                </a:moveTo>
                <a:lnTo>
                  <a:pt x="339326" y="0"/>
                </a:lnTo>
                <a:lnTo>
                  <a:pt x="339326" y="339326"/>
                </a:lnTo>
                <a:lnTo>
                  <a:pt x="0" y="339326"/>
                </a:lnTo>
                <a:lnTo>
                  <a:pt x="0" y="0"/>
                </a:lnTo>
                <a:close/>
              </a:path>
            </a:pathLst>
          </a:custGeom>
          <a:blipFill>
            <a:blip r:embed="rId13"/>
            <a:stretch>
              <a:fillRect/>
            </a:stretch>
          </a:blipFill>
        </p:spPr>
      </p:sp>
      <p:sp>
        <p:nvSpPr>
          <p:cNvPr id="14" name="TextBox 14"/>
          <p:cNvSpPr txBox="1"/>
          <p:nvPr/>
        </p:nvSpPr>
        <p:spPr>
          <a:xfrm>
            <a:off x="11279129" y="3128763"/>
            <a:ext cx="4910097" cy="607546"/>
          </a:xfrm>
          <a:prstGeom prst="rect">
            <a:avLst/>
          </a:prstGeom>
        </p:spPr>
        <p:txBody>
          <a:bodyPr lIns="0" tIns="0" rIns="0" bIns="0" rtlCol="0" anchor="t">
            <a:spAutoFit/>
          </a:bodyPr>
          <a:lstStyle/>
          <a:p>
            <a:pPr algn="l">
              <a:lnSpc>
                <a:spcPts val="4590"/>
              </a:lnSpc>
            </a:pPr>
            <a:r>
              <a:rPr lang="en-US" sz="4500">
                <a:solidFill>
                  <a:srgbClr val="1F2020"/>
                </a:solidFill>
                <a:latin typeface="Inter Bold"/>
                <a:ea typeface="Inter Bold"/>
                <a:cs typeface="Inter Bold"/>
                <a:sym typeface="Inter Bold"/>
              </a:rPr>
              <a:t>OUR CONTACT</a:t>
            </a:r>
          </a:p>
        </p:txBody>
      </p:sp>
      <p:sp>
        <p:nvSpPr>
          <p:cNvPr id="15" name="TextBox 15"/>
          <p:cNvSpPr txBox="1"/>
          <p:nvPr/>
        </p:nvSpPr>
        <p:spPr>
          <a:xfrm>
            <a:off x="12604346" y="4583991"/>
            <a:ext cx="3279564" cy="380979"/>
          </a:xfrm>
          <a:prstGeom prst="rect">
            <a:avLst/>
          </a:prstGeom>
        </p:spPr>
        <p:txBody>
          <a:bodyPr lIns="0" tIns="0" rIns="0" bIns="0" rtlCol="0" anchor="t">
            <a:spAutoFit/>
          </a:bodyPr>
          <a:lstStyle/>
          <a:p>
            <a:pPr algn="l">
              <a:lnSpc>
                <a:spcPts val="3151"/>
              </a:lnSpc>
              <a:spcBef>
                <a:spcPct val="0"/>
              </a:spcBef>
            </a:pPr>
            <a:r>
              <a:rPr lang="en-US" sz="2250">
                <a:solidFill>
                  <a:srgbClr val="1F2020"/>
                </a:solidFill>
                <a:latin typeface="Open Sans"/>
                <a:ea typeface="Open Sans"/>
                <a:cs typeface="Open Sans"/>
                <a:sym typeface="Open Sans"/>
              </a:rPr>
              <a:t>+92-3345888159</a:t>
            </a:r>
          </a:p>
        </p:txBody>
      </p:sp>
      <p:sp>
        <p:nvSpPr>
          <p:cNvPr id="16" name="TextBox 16"/>
          <p:cNvSpPr txBox="1"/>
          <p:nvPr/>
        </p:nvSpPr>
        <p:spPr>
          <a:xfrm>
            <a:off x="11981984" y="5784563"/>
            <a:ext cx="3279564" cy="380979"/>
          </a:xfrm>
          <a:prstGeom prst="rect">
            <a:avLst/>
          </a:prstGeom>
        </p:spPr>
        <p:txBody>
          <a:bodyPr lIns="0" tIns="0" rIns="0" bIns="0" rtlCol="0" anchor="t">
            <a:spAutoFit/>
          </a:bodyPr>
          <a:lstStyle/>
          <a:p>
            <a:pPr algn="l">
              <a:lnSpc>
                <a:spcPts val="3151"/>
              </a:lnSpc>
              <a:spcBef>
                <a:spcPct val="0"/>
              </a:spcBef>
            </a:pPr>
            <a:r>
              <a:rPr lang="en-US" sz="2250">
                <a:solidFill>
                  <a:srgbClr val="1F2020"/>
                </a:solidFill>
                <a:latin typeface="Open Sans"/>
                <a:ea typeface="Open Sans"/>
                <a:cs typeface="Open Sans"/>
                <a:sym typeface="Open Sans"/>
              </a:rPr>
              <a:t>www.devotory.com</a:t>
            </a:r>
          </a:p>
        </p:txBody>
      </p:sp>
      <p:sp>
        <p:nvSpPr>
          <p:cNvPr id="17" name="TextBox 17"/>
          <p:cNvSpPr txBox="1"/>
          <p:nvPr/>
        </p:nvSpPr>
        <p:spPr>
          <a:xfrm>
            <a:off x="11981984" y="6467457"/>
            <a:ext cx="3279564" cy="380979"/>
          </a:xfrm>
          <a:prstGeom prst="rect">
            <a:avLst/>
          </a:prstGeom>
        </p:spPr>
        <p:txBody>
          <a:bodyPr lIns="0" tIns="0" rIns="0" bIns="0" rtlCol="0" anchor="t">
            <a:spAutoFit/>
          </a:bodyPr>
          <a:lstStyle/>
          <a:p>
            <a:pPr algn="l">
              <a:lnSpc>
                <a:spcPts val="3151"/>
              </a:lnSpc>
              <a:spcBef>
                <a:spcPct val="0"/>
              </a:spcBef>
            </a:pPr>
            <a:r>
              <a:rPr lang="en-US" sz="2250">
                <a:solidFill>
                  <a:srgbClr val="1F2020"/>
                </a:solidFill>
                <a:latin typeface="Open Sans"/>
                <a:ea typeface="Open Sans"/>
                <a:cs typeface="Open Sans"/>
                <a:sym typeface="Open Sans"/>
              </a:rPr>
              <a:t>info@devotory.com</a:t>
            </a:r>
          </a:p>
        </p:txBody>
      </p:sp>
      <p:sp>
        <p:nvSpPr>
          <p:cNvPr id="18" name="TextBox 18"/>
          <p:cNvSpPr txBox="1"/>
          <p:nvPr/>
        </p:nvSpPr>
        <p:spPr>
          <a:xfrm>
            <a:off x="11981984" y="7078258"/>
            <a:ext cx="4448089" cy="380979"/>
          </a:xfrm>
          <a:prstGeom prst="rect">
            <a:avLst/>
          </a:prstGeom>
        </p:spPr>
        <p:txBody>
          <a:bodyPr lIns="0" tIns="0" rIns="0" bIns="0" rtlCol="0" anchor="t">
            <a:spAutoFit/>
          </a:bodyPr>
          <a:lstStyle/>
          <a:p>
            <a:pPr algn="l">
              <a:lnSpc>
                <a:spcPts val="3151"/>
              </a:lnSpc>
              <a:spcBef>
                <a:spcPct val="0"/>
              </a:spcBef>
            </a:pPr>
            <a:r>
              <a:rPr lang="en-US" sz="2250">
                <a:solidFill>
                  <a:srgbClr val="1F2020"/>
                </a:solidFill>
                <a:latin typeface="Open Sans"/>
                <a:ea typeface="Open Sans"/>
                <a:cs typeface="Open Sans"/>
                <a:sym typeface="Open Sans"/>
              </a:rPr>
              <a:t>Islamabad, Pakistan</a:t>
            </a:r>
          </a:p>
        </p:txBody>
      </p:sp>
      <p:sp>
        <p:nvSpPr>
          <p:cNvPr id="19" name="TextBox 19"/>
          <p:cNvSpPr txBox="1"/>
          <p:nvPr/>
        </p:nvSpPr>
        <p:spPr>
          <a:xfrm>
            <a:off x="12380145" y="5171998"/>
            <a:ext cx="3279564" cy="380979"/>
          </a:xfrm>
          <a:prstGeom prst="rect">
            <a:avLst/>
          </a:prstGeom>
        </p:spPr>
        <p:txBody>
          <a:bodyPr lIns="0" tIns="0" rIns="0" bIns="0" rtlCol="0" anchor="t">
            <a:spAutoFit/>
          </a:bodyPr>
          <a:lstStyle/>
          <a:p>
            <a:pPr algn="l">
              <a:lnSpc>
                <a:spcPts val="3151"/>
              </a:lnSpc>
              <a:spcBef>
                <a:spcPct val="0"/>
              </a:spcBef>
            </a:pPr>
            <a:r>
              <a:rPr lang="en-US" sz="2250">
                <a:solidFill>
                  <a:srgbClr val="1F2020"/>
                </a:solidFill>
                <a:latin typeface="Open Sans"/>
                <a:ea typeface="Open Sans"/>
                <a:cs typeface="Open Sans"/>
                <a:sym typeface="Open Sans"/>
              </a:rPr>
              <a:t>+1 209 500 1603</a:t>
            </a:r>
          </a:p>
        </p:txBody>
      </p:sp>
      <p:sp>
        <p:nvSpPr>
          <p:cNvPr id="20" name="Freeform 20"/>
          <p:cNvSpPr/>
          <p:nvPr/>
        </p:nvSpPr>
        <p:spPr>
          <a:xfrm>
            <a:off x="11383904" y="7666882"/>
            <a:ext cx="329801" cy="329801"/>
          </a:xfrm>
          <a:custGeom>
            <a:avLst/>
            <a:gdLst/>
            <a:ahLst/>
            <a:cxnLst/>
            <a:rect l="l" t="t" r="r" b="b"/>
            <a:pathLst>
              <a:path w="329801" h="329801">
                <a:moveTo>
                  <a:pt x="0" y="0"/>
                </a:moveTo>
                <a:lnTo>
                  <a:pt x="329801" y="0"/>
                </a:lnTo>
                <a:lnTo>
                  <a:pt x="329801" y="329801"/>
                </a:lnTo>
                <a:lnTo>
                  <a:pt x="0" y="32980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TextBox 21"/>
          <p:cNvSpPr txBox="1"/>
          <p:nvPr/>
        </p:nvSpPr>
        <p:spPr>
          <a:xfrm>
            <a:off x="11981984" y="7678399"/>
            <a:ext cx="4448089" cy="380979"/>
          </a:xfrm>
          <a:prstGeom prst="rect">
            <a:avLst/>
          </a:prstGeom>
        </p:spPr>
        <p:txBody>
          <a:bodyPr lIns="0" tIns="0" rIns="0" bIns="0" rtlCol="0" anchor="t">
            <a:spAutoFit/>
          </a:bodyPr>
          <a:lstStyle/>
          <a:p>
            <a:pPr algn="l">
              <a:lnSpc>
                <a:spcPts val="3151"/>
              </a:lnSpc>
              <a:spcBef>
                <a:spcPct val="0"/>
              </a:spcBef>
            </a:pPr>
            <a:r>
              <a:rPr lang="en-US" sz="2250">
                <a:solidFill>
                  <a:srgbClr val="1F2020"/>
                </a:solidFill>
                <a:latin typeface="Open Sans"/>
                <a:ea typeface="Open Sans"/>
                <a:cs typeface="Open Sans"/>
                <a:sym typeface="Open Sans"/>
              </a:rPr>
              <a:t>Philadelphia, USA</a:t>
            </a:r>
          </a:p>
        </p:txBody>
      </p:sp>
      <p:sp>
        <p:nvSpPr>
          <p:cNvPr id="22" name="Freeform 22"/>
          <p:cNvSpPr/>
          <p:nvPr/>
        </p:nvSpPr>
        <p:spPr>
          <a:xfrm>
            <a:off x="0" y="0"/>
            <a:ext cx="9928027" cy="10287000"/>
          </a:xfrm>
          <a:custGeom>
            <a:avLst/>
            <a:gdLst/>
            <a:ahLst/>
            <a:cxnLst/>
            <a:rect l="l" t="t" r="r" b="b"/>
            <a:pathLst>
              <a:path w="9928027" h="10287000">
                <a:moveTo>
                  <a:pt x="0" y="0"/>
                </a:moveTo>
                <a:lnTo>
                  <a:pt x="9928027" y="0"/>
                </a:lnTo>
                <a:lnTo>
                  <a:pt x="9928027" y="10287000"/>
                </a:lnTo>
                <a:lnTo>
                  <a:pt x="0" y="10287000"/>
                </a:lnTo>
                <a:lnTo>
                  <a:pt x="0" y="0"/>
                </a:lnTo>
                <a:close/>
              </a:path>
            </a:pathLst>
          </a:custGeom>
          <a:blipFill>
            <a:blip r:embed="rId14"/>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700" b="-4700"/>
            </a:stretch>
          </a:blipFill>
        </p:spPr>
      </p:sp>
      <p:grpSp>
        <p:nvGrpSpPr>
          <p:cNvPr id="3" name="Group 3"/>
          <p:cNvGrpSpPr/>
          <p:nvPr/>
        </p:nvGrpSpPr>
        <p:grpSpPr>
          <a:xfrm>
            <a:off x="8880905" y="1839673"/>
            <a:ext cx="647336" cy="61485"/>
            <a:chOff x="0" y="0"/>
            <a:chExt cx="1440495" cy="136820"/>
          </a:xfrm>
        </p:grpSpPr>
        <p:sp>
          <p:nvSpPr>
            <p:cNvPr id="4" name="Freeform 4"/>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D5029D"/>
            </a:solidFill>
          </p:spPr>
        </p:sp>
        <p:sp>
          <p:nvSpPr>
            <p:cNvPr id="5" name="TextBox 5"/>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9825952" y="4696633"/>
            <a:ext cx="2154176" cy="677751"/>
            <a:chOff x="0" y="0"/>
            <a:chExt cx="2583419" cy="812800"/>
          </a:xfrm>
        </p:grpSpPr>
        <p:sp>
          <p:nvSpPr>
            <p:cNvPr id="7" name="Freeform 7"/>
            <p:cNvSpPr/>
            <p:nvPr/>
          </p:nvSpPr>
          <p:spPr>
            <a:xfrm>
              <a:off x="0" y="0"/>
              <a:ext cx="2583419" cy="812800"/>
            </a:xfrm>
            <a:custGeom>
              <a:avLst/>
              <a:gdLst/>
              <a:ahLst/>
              <a:cxnLst/>
              <a:rect l="l" t="t" r="r" b="b"/>
              <a:pathLst>
                <a:path w="2583419" h="812800">
                  <a:moveTo>
                    <a:pt x="0" y="0"/>
                  </a:moveTo>
                  <a:lnTo>
                    <a:pt x="2583419" y="0"/>
                  </a:lnTo>
                  <a:lnTo>
                    <a:pt x="2583419" y="812800"/>
                  </a:lnTo>
                  <a:lnTo>
                    <a:pt x="0" y="812800"/>
                  </a:lnTo>
                  <a:close/>
                </a:path>
              </a:pathLst>
            </a:custGeom>
            <a:solidFill>
              <a:srgbClr val="9B2AF5"/>
            </a:solidFill>
          </p:spPr>
        </p:sp>
        <p:sp>
          <p:nvSpPr>
            <p:cNvPr id="8" name="TextBox 8"/>
            <p:cNvSpPr txBox="1"/>
            <p:nvPr/>
          </p:nvSpPr>
          <p:spPr>
            <a:xfrm>
              <a:off x="0" y="-47625"/>
              <a:ext cx="2583419" cy="860425"/>
            </a:xfrm>
            <a:prstGeom prst="rect">
              <a:avLst/>
            </a:prstGeom>
          </p:spPr>
          <p:txBody>
            <a:bodyPr lIns="50800" tIns="50800" rIns="50800" bIns="50800" rtlCol="0" anchor="ctr"/>
            <a:lstStyle/>
            <a:p>
              <a:pPr algn="ctr">
                <a:lnSpc>
                  <a:spcPts val="2239"/>
                </a:lnSpc>
              </a:pPr>
              <a:endParaRPr/>
            </a:p>
          </p:txBody>
        </p:sp>
      </p:grpSp>
      <p:grpSp>
        <p:nvGrpSpPr>
          <p:cNvPr id="9" name="Group 9"/>
          <p:cNvGrpSpPr/>
          <p:nvPr/>
        </p:nvGrpSpPr>
        <p:grpSpPr>
          <a:xfrm>
            <a:off x="13268749" y="4696633"/>
            <a:ext cx="3228692" cy="677751"/>
            <a:chOff x="0" y="0"/>
            <a:chExt cx="3872045" cy="812800"/>
          </a:xfrm>
        </p:grpSpPr>
        <p:sp>
          <p:nvSpPr>
            <p:cNvPr id="10" name="Freeform 10"/>
            <p:cNvSpPr/>
            <p:nvPr/>
          </p:nvSpPr>
          <p:spPr>
            <a:xfrm>
              <a:off x="0" y="0"/>
              <a:ext cx="3872045" cy="812800"/>
            </a:xfrm>
            <a:custGeom>
              <a:avLst/>
              <a:gdLst/>
              <a:ahLst/>
              <a:cxnLst/>
              <a:rect l="l" t="t" r="r" b="b"/>
              <a:pathLst>
                <a:path w="3872045" h="812800">
                  <a:moveTo>
                    <a:pt x="0" y="0"/>
                  </a:moveTo>
                  <a:lnTo>
                    <a:pt x="3872045" y="0"/>
                  </a:lnTo>
                  <a:lnTo>
                    <a:pt x="3872045" y="812800"/>
                  </a:lnTo>
                  <a:lnTo>
                    <a:pt x="0" y="812800"/>
                  </a:lnTo>
                  <a:close/>
                </a:path>
              </a:pathLst>
            </a:custGeom>
            <a:solidFill>
              <a:srgbClr val="9B2AF5"/>
            </a:solidFill>
          </p:spPr>
        </p:sp>
        <p:sp>
          <p:nvSpPr>
            <p:cNvPr id="11" name="TextBox 11"/>
            <p:cNvSpPr txBox="1"/>
            <p:nvPr/>
          </p:nvSpPr>
          <p:spPr>
            <a:xfrm>
              <a:off x="0" y="-47625"/>
              <a:ext cx="3872045" cy="860425"/>
            </a:xfrm>
            <a:prstGeom prst="rect">
              <a:avLst/>
            </a:prstGeom>
          </p:spPr>
          <p:txBody>
            <a:bodyPr lIns="50800" tIns="50800" rIns="50800" bIns="50800" rtlCol="0" anchor="ctr"/>
            <a:lstStyle/>
            <a:p>
              <a:pPr algn="ctr">
                <a:lnSpc>
                  <a:spcPts val="2239"/>
                </a:lnSpc>
              </a:pPr>
              <a:endParaRPr/>
            </a:p>
          </p:txBody>
        </p:sp>
      </p:grpSp>
      <p:sp>
        <p:nvSpPr>
          <p:cNvPr id="12" name="Freeform 12"/>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3"/>
            <a:stretch>
              <a:fillRect/>
            </a:stretch>
          </a:blipFill>
        </p:spPr>
      </p:sp>
      <p:grpSp>
        <p:nvGrpSpPr>
          <p:cNvPr id="13" name="Group 13"/>
          <p:cNvGrpSpPr/>
          <p:nvPr/>
        </p:nvGrpSpPr>
        <p:grpSpPr>
          <a:xfrm>
            <a:off x="9847158" y="7262930"/>
            <a:ext cx="3228692" cy="677751"/>
            <a:chOff x="0" y="0"/>
            <a:chExt cx="3872045" cy="812800"/>
          </a:xfrm>
        </p:grpSpPr>
        <p:sp>
          <p:nvSpPr>
            <p:cNvPr id="14" name="Freeform 14"/>
            <p:cNvSpPr/>
            <p:nvPr/>
          </p:nvSpPr>
          <p:spPr>
            <a:xfrm>
              <a:off x="0" y="0"/>
              <a:ext cx="3872045" cy="812800"/>
            </a:xfrm>
            <a:custGeom>
              <a:avLst/>
              <a:gdLst/>
              <a:ahLst/>
              <a:cxnLst/>
              <a:rect l="l" t="t" r="r" b="b"/>
              <a:pathLst>
                <a:path w="3872045" h="812800">
                  <a:moveTo>
                    <a:pt x="0" y="0"/>
                  </a:moveTo>
                  <a:lnTo>
                    <a:pt x="3872045" y="0"/>
                  </a:lnTo>
                  <a:lnTo>
                    <a:pt x="3872045" y="812800"/>
                  </a:lnTo>
                  <a:lnTo>
                    <a:pt x="0" y="812800"/>
                  </a:lnTo>
                  <a:close/>
                </a:path>
              </a:pathLst>
            </a:custGeom>
            <a:solidFill>
              <a:srgbClr val="EA3864"/>
            </a:solidFill>
          </p:spPr>
        </p:sp>
        <p:sp>
          <p:nvSpPr>
            <p:cNvPr id="15" name="TextBox 15"/>
            <p:cNvSpPr txBox="1"/>
            <p:nvPr/>
          </p:nvSpPr>
          <p:spPr>
            <a:xfrm>
              <a:off x="0" y="-47625"/>
              <a:ext cx="3872045" cy="860425"/>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8880905" y="1104900"/>
            <a:ext cx="9407095" cy="607695"/>
          </a:xfrm>
          <a:prstGeom prst="rect">
            <a:avLst/>
          </a:prstGeom>
        </p:spPr>
        <p:txBody>
          <a:bodyPr lIns="0" tIns="0" rIns="0" bIns="0" rtlCol="0" anchor="t">
            <a:spAutoFit/>
          </a:bodyPr>
          <a:lstStyle/>
          <a:p>
            <a:pPr algn="l">
              <a:lnSpc>
                <a:spcPts val="4590"/>
              </a:lnSpc>
            </a:pPr>
            <a:r>
              <a:rPr lang="en-US" sz="4500">
                <a:solidFill>
                  <a:srgbClr val="1F2020"/>
                </a:solidFill>
                <a:latin typeface="Inter Bold"/>
                <a:ea typeface="Inter Bold"/>
                <a:cs typeface="Inter Bold"/>
                <a:sym typeface="Inter Bold"/>
              </a:rPr>
              <a:t>ABOUT DEVOTORY SOLUTIONS</a:t>
            </a:r>
          </a:p>
        </p:txBody>
      </p:sp>
      <p:sp>
        <p:nvSpPr>
          <p:cNvPr id="17" name="TextBox 17"/>
          <p:cNvSpPr txBox="1"/>
          <p:nvPr/>
        </p:nvSpPr>
        <p:spPr>
          <a:xfrm>
            <a:off x="9847158" y="2402696"/>
            <a:ext cx="8440842" cy="1934726"/>
          </a:xfrm>
          <a:prstGeom prst="rect">
            <a:avLst/>
          </a:prstGeom>
        </p:spPr>
        <p:txBody>
          <a:bodyPr lIns="0" tIns="0" rIns="0" bIns="0" rtlCol="0" anchor="t">
            <a:spAutoFit/>
          </a:bodyPr>
          <a:lstStyle/>
          <a:p>
            <a:pPr algn="l">
              <a:lnSpc>
                <a:spcPts val="3086"/>
              </a:lnSpc>
              <a:spcBef>
                <a:spcPct val="0"/>
              </a:spcBef>
            </a:pPr>
            <a:r>
              <a:rPr lang="en-US" sz="2204">
                <a:solidFill>
                  <a:srgbClr val="1F2020"/>
                </a:solidFill>
                <a:latin typeface="Open Sans"/>
                <a:ea typeface="Open Sans"/>
                <a:cs typeface="Open Sans"/>
                <a:sym typeface="Open Sans"/>
              </a:rPr>
              <a:t>At Devotory Solutions, we are dedicated to enhancing your business through top-tier resource augmentation for AI, web, and mobile app development. Our team of skilled professionals delivers innovative solutions that turn your ideas into reality, ensuring you remain competitive and ahead of the curve.</a:t>
            </a:r>
          </a:p>
        </p:txBody>
      </p:sp>
      <p:sp>
        <p:nvSpPr>
          <p:cNvPr id="18" name="TextBox 18"/>
          <p:cNvSpPr txBox="1"/>
          <p:nvPr/>
        </p:nvSpPr>
        <p:spPr>
          <a:xfrm>
            <a:off x="9825952" y="5660825"/>
            <a:ext cx="2708805" cy="1240155"/>
          </a:xfrm>
          <a:prstGeom prst="rect">
            <a:avLst/>
          </a:prstGeom>
        </p:spPr>
        <p:txBody>
          <a:bodyPr lIns="0" tIns="0" rIns="0" bIns="0" rtlCol="0" anchor="t">
            <a:spAutoFit/>
          </a:bodyPr>
          <a:lstStyle/>
          <a:p>
            <a:pPr algn="l">
              <a:lnSpc>
                <a:spcPts val="2519"/>
              </a:lnSpc>
              <a:spcBef>
                <a:spcPct val="0"/>
              </a:spcBef>
            </a:pPr>
            <a:r>
              <a:rPr lang="en-US" sz="1799">
                <a:solidFill>
                  <a:srgbClr val="1F2020"/>
                </a:solidFill>
                <a:latin typeface="Open Sans"/>
                <a:ea typeface="Open Sans"/>
                <a:cs typeface="Open Sans"/>
                <a:sym typeface="Open Sans"/>
              </a:rPr>
              <a:t>We connect you with the most talented software developers from around the world.</a:t>
            </a:r>
          </a:p>
        </p:txBody>
      </p:sp>
      <p:sp>
        <p:nvSpPr>
          <p:cNvPr id="19" name="TextBox 19"/>
          <p:cNvSpPr txBox="1"/>
          <p:nvPr/>
        </p:nvSpPr>
        <p:spPr>
          <a:xfrm>
            <a:off x="9916772" y="4872631"/>
            <a:ext cx="2063355" cy="297180"/>
          </a:xfrm>
          <a:prstGeom prst="rect">
            <a:avLst/>
          </a:prstGeom>
        </p:spPr>
        <p:txBody>
          <a:bodyPr lIns="0" tIns="0" rIns="0" bIns="0" rtlCol="0" anchor="t">
            <a:spAutoFit/>
          </a:bodyPr>
          <a:lstStyle/>
          <a:p>
            <a:pPr algn="ctr">
              <a:lnSpc>
                <a:spcPts val="2519"/>
              </a:lnSpc>
              <a:spcBef>
                <a:spcPct val="0"/>
              </a:spcBef>
            </a:pPr>
            <a:r>
              <a:rPr lang="en-US" sz="1799">
                <a:solidFill>
                  <a:srgbClr val="FFFFFF"/>
                </a:solidFill>
                <a:latin typeface="Open Sans Bold"/>
                <a:ea typeface="Open Sans Bold"/>
                <a:cs typeface="Open Sans Bold"/>
                <a:sym typeface="Open Sans Bold"/>
              </a:rPr>
              <a:t>GLOBAL TALENT</a:t>
            </a:r>
          </a:p>
        </p:txBody>
      </p:sp>
      <p:sp>
        <p:nvSpPr>
          <p:cNvPr id="20" name="TextBox 20"/>
          <p:cNvSpPr txBox="1"/>
          <p:nvPr/>
        </p:nvSpPr>
        <p:spPr>
          <a:xfrm>
            <a:off x="13268749" y="5660825"/>
            <a:ext cx="4409432" cy="620619"/>
          </a:xfrm>
          <a:prstGeom prst="rect">
            <a:avLst/>
          </a:prstGeom>
        </p:spPr>
        <p:txBody>
          <a:bodyPr lIns="0" tIns="0" rIns="0" bIns="0" rtlCol="0" anchor="t">
            <a:spAutoFit/>
          </a:bodyPr>
          <a:lstStyle/>
          <a:p>
            <a:pPr algn="l">
              <a:lnSpc>
                <a:spcPts val="2519"/>
              </a:lnSpc>
              <a:spcBef>
                <a:spcPct val="0"/>
              </a:spcBef>
            </a:pPr>
            <a:r>
              <a:rPr lang="en-US" sz="1799" dirty="0">
                <a:solidFill>
                  <a:srgbClr val="1F2020"/>
                </a:solidFill>
                <a:latin typeface="Open Sans"/>
                <a:ea typeface="Open Sans"/>
                <a:cs typeface="Open Sans"/>
                <a:sym typeface="Open Sans"/>
              </a:rPr>
              <a:t>Benefit from exceptional skills at competitive rates.</a:t>
            </a:r>
          </a:p>
        </p:txBody>
      </p:sp>
      <p:sp>
        <p:nvSpPr>
          <p:cNvPr id="21" name="TextBox 21"/>
          <p:cNvSpPr txBox="1"/>
          <p:nvPr/>
        </p:nvSpPr>
        <p:spPr>
          <a:xfrm>
            <a:off x="13359569" y="4872631"/>
            <a:ext cx="3014228" cy="297180"/>
          </a:xfrm>
          <a:prstGeom prst="rect">
            <a:avLst/>
          </a:prstGeom>
        </p:spPr>
        <p:txBody>
          <a:bodyPr lIns="0" tIns="0" rIns="0" bIns="0" rtlCol="0" anchor="t">
            <a:spAutoFit/>
          </a:bodyPr>
          <a:lstStyle/>
          <a:p>
            <a:pPr algn="ctr">
              <a:lnSpc>
                <a:spcPts val="2519"/>
              </a:lnSpc>
              <a:spcBef>
                <a:spcPct val="0"/>
              </a:spcBef>
            </a:pPr>
            <a:r>
              <a:rPr lang="en-US" sz="1799">
                <a:solidFill>
                  <a:srgbClr val="FFFFFF"/>
                </a:solidFill>
                <a:latin typeface="Open Sans Bold"/>
                <a:ea typeface="Open Sans Bold"/>
                <a:cs typeface="Open Sans Bold"/>
                <a:sym typeface="Open Sans Bold"/>
              </a:rPr>
              <a:t>AFFORDABLE EXCELLENCE</a:t>
            </a:r>
          </a:p>
        </p:txBody>
      </p:sp>
      <p:sp>
        <p:nvSpPr>
          <p:cNvPr id="22" name="TextBox 22"/>
          <p:cNvSpPr txBox="1"/>
          <p:nvPr/>
        </p:nvSpPr>
        <p:spPr>
          <a:xfrm>
            <a:off x="9847158" y="8227123"/>
            <a:ext cx="4409432" cy="1240155"/>
          </a:xfrm>
          <a:prstGeom prst="rect">
            <a:avLst/>
          </a:prstGeom>
        </p:spPr>
        <p:txBody>
          <a:bodyPr lIns="0" tIns="0" rIns="0" bIns="0" rtlCol="0" anchor="t">
            <a:spAutoFit/>
          </a:bodyPr>
          <a:lstStyle/>
          <a:p>
            <a:pPr algn="l">
              <a:lnSpc>
                <a:spcPts val="2519"/>
              </a:lnSpc>
              <a:spcBef>
                <a:spcPct val="0"/>
              </a:spcBef>
            </a:pPr>
            <a:r>
              <a:rPr lang="en-US" sz="1799">
                <a:solidFill>
                  <a:srgbClr val="1F2020"/>
                </a:solidFill>
                <a:latin typeface="Open Sans"/>
                <a:ea typeface="Open Sans"/>
                <a:cs typeface="Open Sans"/>
                <a:sym typeface="Open Sans"/>
              </a:rPr>
              <a:t>From cutting-edge AI applications to robust web and mobile solutions, we bring creativity and technical expertise to every project.</a:t>
            </a:r>
          </a:p>
        </p:txBody>
      </p:sp>
      <p:sp>
        <p:nvSpPr>
          <p:cNvPr id="23" name="TextBox 23"/>
          <p:cNvSpPr txBox="1"/>
          <p:nvPr/>
        </p:nvSpPr>
        <p:spPr>
          <a:xfrm>
            <a:off x="9937978" y="7438928"/>
            <a:ext cx="3014228" cy="297180"/>
          </a:xfrm>
          <a:prstGeom prst="rect">
            <a:avLst/>
          </a:prstGeom>
        </p:spPr>
        <p:txBody>
          <a:bodyPr lIns="0" tIns="0" rIns="0" bIns="0" rtlCol="0" anchor="t">
            <a:spAutoFit/>
          </a:bodyPr>
          <a:lstStyle/>
          <a:p>
            <a:pPr algn="ctr">
              <a:lnSpc>
                <a:spcPts val="2519"/>
              </a:lnSpc>
              <a:spcBef>
                <a:spcPct val="0"/>
              </a:spcBef>
            </a:pPr>
            <a:r>
              <a:rPr lang="en-US" sz="1799">
                <a:solidFill>
                  <a:srgbClr val="FFFFFF"/>
                </a:solidFill>
                <a:latin typeface="Open Sans Bold"/>
                <a:ea typeface="Open Sans Bold"/>
                <a:cs typeface="Open Sans Bold"/>
                <a:sym typeface="Open Sans Bold"/>
              </a:rPr>
              <a:t>INNOVATIVE SOLUTIONS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201" r="-4201" b="-16250"/>
            </a:stretch>
          </a:blipFill>
        </p:spPr>
      </p:sp>
      <p:grpSp>
        <p:nvGrpSpPr>
          <p:cNvPr id="3" name="Group 3"/>
          <p:cNvGrpSpPr/>
          <p:nvPr/>
        </p:nvGrpSpPr>
        <p:grpSpPr>
          <a:xfrm>
            <a:off x="8313263" y="2207307"/>
            <a:ext cx="647336" cy="61485"/>
            <a:chOff x="0" y="0"/>
            <a:chExt cx="1440495" cy="136820"/>
          </a:xfrm>
        </p:grpSpPr>
        <p:sp>
          <p:nvSpPr>
            <p:cNvPr id="4" name="Freeform 4"/>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5" name="TextBox 5"/>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036047" y="1712595"/>
            <a:ext cx="647336" cy="61485"/>
            <a:chOff x="0" y="0"/>
            <a:chExt cx="1440495" cy="136820"/>
          </a:xfrm>
        </p:grpSpPr>
        <p:sp>
          <p:nvSpPr>
            <p:cNvPr id="3" name="Freeform 3"/>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4" name="TextBox 4"/>
            <p:cNvSpPr txBox="1"/>
            <p:nvPr/>
          </p:nvSpPr>
          <p:spPr>
            <a:xfrm>
              <a:off x="0" y="-38100"/>
              <a:ext cx="1440495" cy="174920"/>
            </a:xfrm>
            <a:prstGeom prst="rect">
              <a:avLst/>
            </a:prstGeom>
          </p:spPr>
          <p:txBody>
            <a:bodyPr lIns="50800" tIns="50800" rIns="50800" bIns="50800" rtlCol="0" anchor="ctr"/>
            <a:lstStyle/>
            <a:p>
              <a:pPr algn="r">
                <a:lnSpc>
                  <a:spcPts val="2659"/>
                </a:lnSpc>
              </a:pPr>
              <a:endParaRPr/>
            </a:p>
          </p:txBody>
        </p:sp>
      </p:grpSp>
      <p:sp>
        <p:nvSpPr>
          <p:cNvPr id="5" name="Freeform 5"/>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2"/>
            <a:stretch>
              <a:fillRect/>
            </a:stretch>
          </a:blipFill>
        </p:spPr>
      </p:sp>
      <p:sp>
        <p:nvSpPr>
          <p:cNvPr id="6" name="Freeform 6"/>
          <p:cNvSpPr/>
          <p:nvPr/>
        </p:nvSpPr>
        <p:spPr>
          <a:xfrm>
            <a:off x="406854" y="2890579"/>
            <a:ext cx="1239931" cy="1239931"/>
          </a:xfrm>
          <a:custGeom>
            <a:avLst/>
            <a:gdLst/>
            <a:ahLst/>
            <a:cxnLst/>
            <a:rect l="l" t="t" r="r" b="b"/>
            <a:pathLst>
              <a:path w="1239931" h="1239931">
                <a:moveTo>
                  <a:pt x="0" y="0"/>
                </a:moveTo>
                <a:lnTo>
                  <a:pt x="1239931" y="0"/>
                </a:lnTo>
                <a:lnTo>
                  <a:pt x="1239931" y="1239931"/>
                </a:lnTo>
                <a:lnTo>
                  <a:pt x="0" y="1239931"/>
                </a:lnTo>
                <a:lnTo>
                  <a:pt x="0" y="0"/>
                </a:lnTo>
                <a:close/>
              </a:path>
            </a:pathLst>
          </a:custGeom>
          <a:blipFill>
            <a:blip r:embed="rId3"/>
            <a:stretch>
              <a:fillRect/>
            </a:stretch>
          </a:blipFill>
        </p:spPr>
      </p:sp>
      <p:sp>
        <p:nvSpPr>
          <p:cNvPr id="7" name="Freeform 7"/>
          <p:cNvSpPr/>
          <p:nvPr/>
        </p:nvSpPr>
        <p:spPr>
          <a:xfrm>
            <a:off x="6607795" y="3016626"/>
            <a:ext cx="1266756" cy="1266756"/>
          </a:xfrm>
          <a:custGeom>
            <a:avLst/>
            <a:gdLst/>
            <a:ahLst/>
            <a:cxnLst/>
            <a:rect l="l" t="t" r="r" b="b"/>
            <a:pathLst>
              <a:path w="1266756" h="1266756">
                <a:moveTo>
                  <a:pt x="0" y="0"/>
                </a:moveTo>
                <a:lnTo>
                  <a:pt x="1266755" y="0"/>
                </a:lnTo>
                <a:lnTo>
                  <a:pt x="1266755" y="1266756"/>
                </a:lnTo>
                <a:lnTo>
                  <a:pt x="0" y="1266756"/>
                </a:lnTo>
                <a:lnTo>
                  <a:pt x="0" y="0"/>
                </a:lnTo>
                <a:close/>
              </a:path>
            </a:pathLst>
          </a:custGeom>
          <a:blipFill>
            <a:blip r:embed="rId4"/>
            <a:stretch>
              <a:fillRect/>
            </a:stretch>
          </a:blipFill>
        </p:spPr>
      </p:sp>
      <p:sp>
        <p:nvSpPr>
          <p:cNvPr id="8" name="Freeform 8"/>
          <p:cNvSpPr/>
          <p:nvPr/>
        </p:nvSpPr>
        <p:spPr>
          <a:xfrm>
            <a:off x="12529738" y="3016626"/>
            <a:ext cx="1113883" cy="1113883"/>
          </a:xfrm>
          <a:custGeom>
            <a:avLst/>
            <a:gdLst/>
            <a:ahLst/>
            <a:cxnLst/>
            <a:rect l="l" t="t" r="r" b="b"/>
            <a:pathLst>
              <a:path w="1113883" h="1113883">
                <a:moveTo>
                  <a:pt x="0" y="0"/>
                </a:moveTo>
                <a:lnTo>
                  <a:pt x="1113884" y="0"/>
                </a:lnTo>
                <a:lnTo>
                  <a:pt x="1113884" y="1113884"/>
                </a:lnTo>
                <a:lnTo>
                  <a:pt x="0" y="1113884"/>
                </a:lnTo>
                <a:lnTo>
                  <a:pt x="0" y="0"/>
                </a:lnTo>
                <a:close/>
              </a:path>
            </a:pathLst>
          </a:custGeom>
          <a:blipFill>
            <a:blip r:embed="rId5"/>
            <a:stretch>
              <a:fillRect/>
            </a:stretch>
          </a:blipFill>
        </p:spPr>
      </p:sp>
      <p:sp>
        <p:nvSpPr>
          <p:cNvPr id="9" name="TextBox 9"/>
          <p:cNvSpPr txBox="1"/>
          <p:nvPr/>
        </p:nvSpPr>
        <p:spPr>
          <a:xfrm>
            <a:off x="6593837" y="1104900"/>
            <a:ext cx="4617654" cy="607695"/>
          </a:xfrm>
          <a:prstGeom prst="rect">
            <a:avLst/>
          </a:prstGeom>
        </p:spPr>
        <p:txBody>
          <a:bodyPr lIns="0" tIns="0" rIns="0" bIns="0" rtlCol="0" anchor="t">
            <a:spAutoFit/>
          </a:bodyPr>
          <a:lstStyle/>
          <a:p>
            <a:pPr algn="r">
              <a:lnSpc>
                <a:spcPts val="4590"/>
              </a:lnSpc>
            </a:pPr>
            <a:r>
              <a:rPr lang="en-US" sz="4500">
                <a:solidFill>
                  <a:srgbClr val="1F2020"/>
                </a:solidFill>
                <a:latin typeface="Inter Bold"/>
                <a:ea typeface="Inter Bold"/>
                <a:cs typeface="Inter Bold"/>
                <a:sym typeface="Inter Bold"/>
              </a:rPr>
              <a:t>OUR SERVICE</a:t>
            </a:r>
          </a:p>
        </p:txBody>
      </p:sp>
      <p:sp>
        <p:nvSpPr>
          <p:cNvPr id="10" name="TextBox 10"/>
          <p:cNvSpPr txBox="1"/>
          <p:nvPr/>
        </p:nvSpPr>
        <p:spPr>
          <a:xfrm>
            <a:off x="1818552" y="3091874"/>
            <a:ext cx="4603835" cy="6064914"/>
          </a:xfrm>
          <a:prstGeom prst="rect">
            <a:avLst/>
          </a:prstGeom>
        </p:spPr>
        <p:txBody>
          <a:bodyPr lIns="0" tIns="0" rIns="0" bIns="0" rtlCol="0" anchor="t">
            <a:spAutoFit/>
          </a:bodyPr>
          <a:lstStyle/>
          <a:p>
            <a:pPr algn="l">
              <a:lnSpc>
                <a:spcPts val="2238"/>
              </a:lnSpc>
            </a:pPr>
            <a:r>
              <a:rPr lang="en-US" sz="1598">
                <a:solidFill>
                  <a:srgbClr val="1F2020"/>
                </a:solidFill>
                <a:latin typeface="Open Sans"/>
                <a:ea typeface="Open Sans"/>
                <a:cs typeface="Open Sans"/>
                <a:sym typeface="Open Sans"/>
              </a:rPr>
              <a:t>At Devotory Solutions, we provide end-to-end web development services across all major frameworks and technologies, ensuring a tailored approach to meet your unique needs.</a:t>
            </a:r>
          </a:p>
          <a:p>
            <a:pPr algn="l">
              <a:lnSpc>
                <a:spcPts val="2238"/>
              </a:lnSpc>
            </a:pPr>
            <a:endParaRPr lang="en-US" sz="1598">
              <a:solidFill>
                <a:srgbClr val="1F2020"/>
              </a:solidFill>
              <a:latin typeface="Open Sans"/>
              <a:ea typeface="Open Sans"/>
              <a:cs typeface="Open Sans"/>
              <a:sym typeface="Open Sans"/>
            </a:endParaRPr>
          </a:p>
          <a:p>
            <a:pPr marL="345197" lvl="1" indent="-172598" algn="l">
              <a:lnSpc>
                <a:spcPts val="2238"/>
              </a:lnSpc>
              <a:buFont typeface="Arial"/>
              <a:buChar char="•"/>
            </a:pPr>
            <a:r>
              <a:rPr lang="en-US" sz="1598">
                <a:solidFill>
                  <a:srgbClr val="1F2020"/>
                </a:solidFill>
                <a:latin typeface="Open Sans Bold"/>
                <a:ea typeface="Open Sans Bold"/>
                <a:cs typeface="Open Sans Bold"/>
                <a:sym typeface="Open Sans Bold"/>
              </a:rPr>
              <a:t>Backend Development:</a:t>
            </a:r>
            <a:r>
              <a:rPr lang="en-US" sz="1598">
                <a:solidFill>
                  <a:srgbClr val="1F2020"/>
                </a:solidFill>
                <a:latin typeface="Open Sans"/>
                <a:ea typeface="Open Sans"/>
                <a:cs typeface="Open Sans"/>
                <a:sym typeface="Open Sans"/>
              </a:rPr>
              <a:t> Build powerful, scalable server-side solutions using technologies like .NET and Python, designed to handle complex business logic and integrate seamlessly with various systems.</a:t>
            </a:r>
          </a:p>
          <a:p>
            <a:pPr marL="345197" lvl="1" indent="-172598" algn="l">
              <a:lnSpc>
                <a:spcPts val="2238"/>
              </a:lnSpc>
              <a:buFont typeface="Arial"/>
              <a:buChar char="•"/>
            </a:pPr>
            <a:r>
              <a:rPr lang="en-US" sz="1598">
                <a:solidFill>
                  <a:srgbClr val="1F2020"/>
                </a:solidFill>
                <a:latin typeface="Open Sans Bold"/>
                <a:ea typeface="Open Sans Bold"/>
                <a:cs typeface="Open Sans Bold"/>
                <a:sym typeface="Open Sans Bold"/>
              </a:rPr>
              <a:t>Frontend Development:</a:t>
            </a:r>
            <a:r>
              <a:rPr lang="en-US" sz="1598">
                <a:solidFill>
                  <a:srgbClr val="1F2020"/>
                </a:solidFill>
                <a:latin typeface="Open Sans"/>
                <a:ea typeface="Open Sans"/>
                <a:cs typeface="Open Sans"/>
                <a:sym typeface="Open Sans"/>
              </a:rPr>
              <a:t> Create engaging, user-friendly interfaces with modern frameworks including Angular, React, and Next.js. Our focus is on delivering intuitive and responsive designs that enhance user experience.</a:t>
            </a:r>
          </a:p>
          <a:p>
            <a:pPr marL="345197" lvl="1" indent="-172598" algn="l">
              <a:lnSpc>
                <a:spcPts val="2238"/>
              </a:lnSpc>
              <a:buFont typeface="Arial"/>
              <a:buChar char="•"/>
            </a:pPr>
            <a:r>
              <a:rPr lang="en-US" sz="1598">
                <a:solidFill>
                  <a:srgbClr val="1F2020"/>
                </a:solidFill>
                <a:latin typeface="Open Sans Bold"/>
                <a:ea typeface="Open Sans Bold"/>
                <a:cs typeface="Open Sans Bold"/>
                <a:sym typeface="Open Sans Bold"/>
              </a:rPr>
              <a:t>Custom Solutions:</a:t>
            </a:r>
            <a:r>
              <a:rPr lang="en-US" sz="1598">
                <a:solidFill>
                  <a:srgbClr val="1F2020"/>
                </a:solidFill>
                <a:latin typeface="Open Sans"/>
                <a:ea typeface="Open Sans"/>
                <a:cs typeface="Open Sans"/>
                <a:sym typeface="Open Sans"/>
              </a:rPr>
              <a:t> Whether you need a robust e-commerce platform, a dynamic content management system, or a custom-built web application, we tailor our services to meet your specific requirements.</a:t>
            </a:r>
          </a:p>
          <a:p>
            <a:pPr algn="l">
              <a:lnSpc>
                <a:spcPts val="2238"/>
              </a:lnSpc>
              <a:spcBef>
                <a:spcPct val="0"/>
              </a:spcBef>
            </a:pPr>
            <a:endParaRPr lang="en-US" sz="1598">
              <a:solidFill>
                <a:srgbClr val="1F2020"/>
              </a:solidFill>
              <a:latin typeface="Open Sans"/>
              <a:ea typeface="Open Sans"/>
              <a:cs typeface="Open Sans"/>
              <a:sym typeface="Open Sans"/>
            </a:endParaRPr>
          </a:p>
        </p:txBody>
      </p:sp>
      <p:sp>
        <p:nvSpPr>
          <p:cNvPr id="11" name="TextBox 11"/>
          <p:cNvSpPr txBox="1"/>
          <p:nvPr/>
        </p:nvSpPr>
        <p:spPr>
          <a:xfrm>
            <a:off x="2562065" y="2710578"/>
            <a:ext cx="2663187" cy="339068"/>
          </a:xfrm>
          <a:prstGeom prst="rect">
            <a:avLst/>
          </a:prstGeom>
        </p:spPr>
        <p:txBody>
          <a:bodyPr lIns="0" tIns="0" rIns="0" bIns="0" rtlCol="0" anchor="t">
            <a:spAutoFit/>
          </a:bodyPr>
          <a:lstStyle/>
          <a:p>
            <a:pPr algn="l">
              <a:lnSpc>
                <a:spcPts val="2896"/>
              </a:lnSpc>
              <a:spcBef>
                <a:spcPct val="0"/>
              </a:spcBef>
            </a:pPr>
            <a:r>
              <a:rPr lang="en-US" sz="2069">
                <a:solidFill>
                  <a:srgbClr val="1F2020"/>
                </a:solidFill>
                <a:latin typeface="Open Sans Bold"/>
                <a:ea typeface="Open Sans Bold"/>
                <a:cs typeface="Open Sans Bold"/>
                <a:sym typeface="Open Sans Bold"/>
              </a:rPr>
              <a:t>Web Development</a:t>
            </a:r>
          </a:p>
        </p:txBody>
      </p:sp>
      <p:sp>
        <p:nvSpPr>
          <p:cNvPr id="12" name="TextBox 12"/>
          <p:cNvSpPr txBox="1"/>
          <p:nvPr/>
        </p:nvSpPr>
        <p:spPr>
          <a:xfrm>
            <a:off x="8046000" y="3226041"/>
            <a:ext cx="4155126" cy="6064885"/>
          </a:xfrm>
          <a:prstGeom prst="rect">
            <a:avLst/>
          </a:prstGeom>
        </p:spPr>
        <p:txBody>
          <a:bodyPr lIns="0" tIns="0" rIns="0" bIns="0" rtlCol="0" anchor="t">
            <a:spAutoFit/>
          </a:bodyPr>
          <a:lstStyle/>
          <a:p>
            <a:pPr algn="l">
              <a:lnSpc>
                <a:spcPts val="2239"/>
              </a:lnSpc>
            </a:pPr>
            <a:r>
              <a:rPr lang="en-US" sz="1599">
                <a:solidFill>
                  <a:srgbClr val="1F2020"/>
                </a:solidFill>
                <a:latin typeface="Open Sans"/>
                <a:ea typeface="Open Sans"/>
                <a:cs typeface="Open Sans"/>
                <a:sym typeface="Open Sans"/>
              </a:rPr>
              <a:t>We provide dedicated development teams at competitive hourly rates, giving you access to top-tier talent without the overhead of traditional hiring. Our developers are highly skilled and bring a wealth of experience to your projects. Here’s what we offer:</a:t>
            </a:r>
          </a:p>
          <a:p>
            <a:pPr marL="345439" lvl="1" indent="-172720" algn="l">
              <a:lnSpc>
                <a:spcPts val="2239"/>
              </a:lnSpc>
              <a:buFont typeface="Arial"/>
              <a:buChar char="•"/>
            </a:pPr>
            <a:r>
              <a:rPr lang="en-US" sz="1599">
                <a:solidFill>
                  <a:srgbClr val="1F2020"/>
                </a:solidFill>
                <a:latin typeface="Open Sans Bold"/>
                <a:ea typeface="Open Sans Bold"/>
                <a:cs typeface="Open Sans Bold"/>
                <a:sym typeface="Open Sans Bold"/>
              </a:rPr>
              <a:t>Top Talent:</a:t>
            </a:r>
            <a:r>
              <a:rPr lang="en-US" sz="1599">
                <a:solidFill>
                  <a:srgbClr val="1F2020"/>
                </a:solidFill>
                <a:latin typeface="Open Sans"/>
                <a:ea typeface="Open Sans"/>
                <a:cs typeface="Open Sans"/>
                <a:sym typeface="Open Sans"/>
              </a:rPr>
              <a:t> Our developers are carefully selected for their expertise and ability to deliver high-quality results.</a:t>
            </a:r>
          </a:p>
          <a:p>
            <a:pPr marL="345439" lvl="1" indent="-172720" algn="l">
              <a:lnSpc>
                <a:spcPts val="2239"/>
              </a:lnSpc>
              <a:buFont typeface="Arial"/>
              <a:buChar char="•"/>
            </a:pPr>
            <a:r>
              <a:rPr lang="en-US" sz="1599">
                <a:solidFill>
                  <a:srgbClr val="1F2020"/>
                </a:solidFill>
                <a:latin typeface="Open Sans Bold"/>
                <a:ea typeface="Open Sans Bold"/>
                <a:cs typeface="Open Sans Bold"/>
                <a:sym typeface="Open Sans Bold"/>
              </a:rPr>
              <a:t>Affordable Rates:</a:t>
            </a:r>
            <a:r>
              <a:rPr lang="en-US" sz="1599">
                <a:solidFill>
                  <a:srgbClr val="1F2020"/>
                </a:solidFill>
                <a:latin typeface="Open Sans"/>
                <a:ea typeface="Open Sans"/>
                <a:cs typeface="Open Sans"/>
                <a:sym typeface="Open Sans"/>
              </a:rPr>
              <a:t> Enjoy exceptional skills at a cost-effective price point.</a:t>
            </a:r>
          </a:p>
          <a:p>
            <a:pPr marL="345439" lvl="1" indent="-172720" algn="l">
              <a:lnSpc>
                <a:spcPts val="2239"/>
              </a:lnSpc>
              <a:buFont typeface="Arial"/>
              <a:buChar char="•"/>
            </a:pPr>
            <a:r>
              <a:rPr lang="en-US" sz="1599">
                <a:solidFill>
                  <a:srgbClr val="1F2020"/>
                </a:solidFill>
                <a:latin typeface="Open Sans"/>
                <a:ea typeface="Open Sans"/>
                <a:cs typeface="Open Sans"/>
                <a:sym typeface="Open Sans"/>
              </a:rPr>
              <a:t>Flexible Engagement: Start with a one-month free trial to assess our developers' performance and fit for your project.</a:t>
            </a:r>
          </a:p>
          <a:p>
            <a:pPr marL="345439" lvl="1" indent="-172720" algn="l">
              <a:lnSpc>
                <a:spcPts val="2239"/>
              </a:lnSpc>
              <a:spcBef>
                <a:spcPct val="0"/>
              </a:spcBef>
              <a:buFont typeface="Arial"/>
              <a:buChar char="•"/>
            </a:pPr>
            <a:r>
              <a:rPr lang="en-US" sz="1599">
                <a:solidFill>
                  <a:srgbClr val="1F2020"/>
                </a:solidFill>
                <a:latin typeface="Open Sans Bold"/>
                <a:ea typeface="Open Sans Bold"/>
                <a:cs typeface="Open Sans Bold"/>
                <a:sym typeface="Open Sans Bold"/>
              </a:rPr>
              <a:t>Seamless Integration:</a:t>
            </a:r>
            <a:r>
              <a:rPr lang="en-US" sz="1599">
                <a:solidFill>
                  <a:srgbClr val="1F2020"/>
                </a:solidFill>
                <a:latin typeface="Open Sans"/>
                <a:ea typeface="Open Sans"/>
                <a:cs typeface="Open Sans"/>
                <a:sym typeface="Open Sans"/>
              </a:rPr>
              <a:t> Our teams work as an extension of your in-house staff, ensuring smooth collaboration and project alignment.</a:t>
            </a:r>
          </a:p>
          <a:p>
            <a:pPr algn="l">
              <a:lnSpc>
                <a:spcPts val="2239"/>
              </a:lnSpc>
              <a:spcBef>
                <a:spcPct val="0"/>
              </a:spcBef>
            </a:pPr>
            <a:endParaRPr lang="en-US" sz="1599">
              <a:solidFill>
                <a:srgbClr val="1F2020"/>
              </a:solidFill>
              <a:latin typeface="Open Sans"/>
              <a:ea typeface="Open Sans"/>
              <a:cs typeface="Open Sans"/>
              <a:sym typeface="Open Sans"/>
            </a:endParaRPr>
          </a:p>
        </p:txBody>
      </p:sp>
      <p:sp>
        <p:nvSpPr>
          <p:cNvPr id="13" name="TextBox 13"/>
          <p:cNvSpPr txBox="1"/>
          <p:nvPr/>
        </p:nvSpPr>
        <p:spPr>
          <a:xfrm>
            <a:off x="8046000" y="2735956"/>
            <a:ext cx="4112263" cy="337947"/>
          </a:xfrm>
          <a:prstGeom prst="rect">
            <a:avLst/>
          </a:prstGeom>
        </p:spPr>
        <p:txBody>
          <a:bodyPr lIns="0" tIns="0" rIns="0" bIns="0" rtlCol="0" anchor="t">
            <a:spAutoFit/>
          </a:bodyPr>
          <a:lstStyle/>
          <a:p>
            <a:pPr algn="l">
              <a:lnSpc>
                <a:spcPts val="2898"/>
              </a:lnSpc>
              <a:spcBef>
                <a:spcPct val="0"/>
              </a:spcBef>
            </a:pPr>
            <a:r>
              <a:rPr lang="en-US" sz="2070">
                <a:solidFill>
                  <a:srgbClr val="1F2020"/>
                </a:solidFill>
                <a:latin typeface="Open Sans Bold"/>
                <a:ea typeface="Open Sans Bold"/>
                <a:cs typeface="Open Sans Bold"/>
                <a:sym typeface="Open Sans Bold"/>
              </a:rPr>
              <a:t>Dedicated Development Team</a:t>
            </a:r>
          </a:p>
        </p:txBody>
      </p:sp>
      <p:sp>
        <p:nvSpPr>
          <p:cNvPr id="14" name="TextBox 14"/>
          <p:cNvSpPr txBox="1"/>
          <p:nvPr/>
        </p:nvSpPr>
        <p:spPr>
          <a:xfrm>
            <a:off x="13705534" y="3226041"/>
            <a:ext cx="4175612" cy="5788660"/>
          </a:xfrm>
          <a:prstGeom prst="rect">
            <a:avLst/>
          </a:prstGeom>
        </p:spPr>
        <p:txBody>
          <a:bodyPr lIns="0" tIns="0" rIns="0" bIns="0" rtlCol="0" anchor="t">
            <a:spAutoFit/>
          </a:bodyPr>
          <a:lstStyle/>
          <a:p>
            <a:pPr algn="l">
              <a:lnSpc>
                <a:spcPts val="2239"/>
              </a:lnSpc>
            </a:pPr>
            <a:r>
              <a:rPr lang="en-US" sz="1599">
                <a:solidFill>
                  <a:srgbClr val="1F2020"/>
                </a:solidFill>
                <a:latin typeface="Open Sans"/>
                <a:ea typeface="Open Sans"/>
                <a:cs typeface="Open Sans"/>
                <a:sym typeface="Open Sans"/>
              </a:rPr>
              <a:t>At Devotory Solutions, we excel in developing cutting-edge AI applications that drive innovation and deliver impactful results. Our expertise spans a range of AI technologies and methodologies, tailored to meet your specific needs:</a:t>
            </a:r>
          </a:p>
          <a:p>
            <a:pPr marL="345439" lvl="1" indent="-172720" algn="l">
              <a:lnSpc>
                <a:spcPts val="2239"/>
              </a:lnSpc>
              <a:buFont typeface="Arial"/>
              <a:buChar char="•"/>
            </a:pPr>
            <a:r>
              <a:rPr lang="en-US" sz="1599">
                <a:solidFill>
                  <a:srgbClr val="1F2020"/>
                </a:solidFill>
                <a:latin typeface="Open Sans Bold"/>
                <a:ea typeface="Open Sans Bold"/>
                <a:cs typeface="Open Sans Bold"/>
                <a:sym typeface="Open Sans Bold"/>
              </a:rPr>
              <a:t>Machine Learning (ML):</a:t>
            </a:r>
            <a:r>
              <a:rPr lang="en-US" sz="1599">
                <a:solidFill>
                  <a:srgbClr val="1F2020"/>
                </a:solidFill>
                <a:latin typeface="Open Sans"/>
                <a:ea typeface="Open Sans"/>
                <a:cs typeface="Open Sans"/>
                <a:sym typeface="Open Sans"/>
              </a:rPr>
              <a:t> Build intelligent systems that learn and adapt from data to provide predictive insights and automate processes.</a:t>
            </a:r>
          </a:p>
          <a:p>
            <a:pPr marL="345439" lvl="1" indent="-172720" algn="l">
              <a:lnSpc>
                <a:spcPts val="2239"/>
              </a:lnSpc>
              <a:buFont typeface="Arial"/>
              <a:buChar char="•"/>
            </a:pPr>
            <a:r>
              <a:rPr lang="en-US" sz="1599">
                <a:solidFill>
                  <a:srgbClr val="1F2020"/>
                </a:solidFill>
                <a:latin typeface="Open Sans Bold"/>
                <a:ea typeface="Open Sans Bold"/>
                <a:cs typeface="Open Sans Bold"/>
                <a:sym typeface="Open Sans Bold"/>
              </a:rPr>
              <a:t>Artificial Intelligence (AI):</a:t>
            </a:r>
            <a:r>
              <a:rPr lang="en-US" sz="1599">
                <a:solidFill>
                  <a:srgbClr val="1F2020"/>
                </a:solidFill>
                <a:latin typeface="Open Sans"/>
                <a:ea typeface="Open Sans"/>
                <a:cs typeface="Open Sans"/>
                <a:sym typeface="Open Sans"/>
              </a:rPr>
              <a:t> Develop advanced AI solutions to enhance decision-making, improve efficiency, and create smarter applications.</a:t>
            </a:r>
          </a:p>
          <a:p>
            <a:pPr marL="345439" lvl="1" indent="-172720" algn="l">
              <a:lnSpc>
                <a:spcPts val="2239"/>
              </a:lnSpc>
              <a:buFont typeface="Arial"/>
              <a:buChar char="•"/>
            </a:pPr>
            <a:r>
              <a:rPr lang="en-US" sz="1599">
                <a:solidFill>
                  <a:srgbClr val="1F2020"/>
                </a:solidFill>
                <a:latin typeface="Open Sans Bold"/>
                <a:ea typeface="Open Sans Bold"/>
                <a:cs typeface="Open Sans Bold"/>
                <a:sym typeface="Open Sans Bold"/>
              </a:rPr>
              <a:t>Large Language Models (LLM):</a:t>
            </a:r>
            <a:r>
              <a:rPr lang="en-US" sz="1599">
                <a:solidFill>
                  <a:srgbClr val="1F2020"/>
                </a:solidFill>
                <a:latin typeface="Open Sans"/>
                <a:ea typeface="Open Sans"/>
                <a:cs typeface="Open Sans"/>
                <a:sym typeface="Open Sans"/>
              </a:rPr>
              <a:t> Implement sophisticated language models for natural language understanding and generation, enabling advanced conversational interfaces and more.</a:t>
            </a:r>
          </a:p>
          <a:p>
            <a:pPr algn="l">
              <a:lnSpc>
                <a:spcPts val="2239"/>
              </a:lnSpc>
              <a:spcBef>
                <a:spcPct val="0"/>
              </a:spcBef>
            </a:pPr>
            <a:endParaRPr lang="en-US" sz="1599">
              <a:solidFill>
                <a:srgbClr val="1F2020"/>
              </a:solidFill>
              <a:latin typeface="Open Sans"/>
              <a:ea typeface="Open Sans"/>
              <a:cs typeface="Open Sans"/>
              <a:sym typeface="Open Sans"/>
            </a:endParaRPr>
          </a:p>
        </p:txBody>
      </p:sp>
      <p:sp>
        <p:nvSpPr>
          <p:cNvPr id="15" name="TextBox 15"/>
          <p:cNvSpPr txBox="1"/>
          <p:nvPr/>
        </p:nvSpPr>
        <p:spPr>
          <a:xfrm>
            <a:off x="14013494" y="2735956"/>
            <a:ext cx="3245806" cy="337947"/>
          </a:xfrm>
          <a:prstGeom prst="rect">
            <a:avLst/>
          </a:prstGeom>
        </p:spPr>
        <p:txBody>
          <a:bodyPr lIns="0" tIns="0" rIns="0" bIns="0" rtlCol="0" anchor="t">
            <a:spAutoFit/>
          </a:bodyPr>
          <a:lstStyle/>
          <a:p>
            <a:pPr algn="l">
              <a:lnSpc>
                <a:spcPts val="2898"/>
              </a:lnSpc>
              <a:spcBef>
                <a:spcPct val="0"/>
              </a:spcBef>
            </a:pPr>
            <a:r>
              <a:rPr lang="en-US" sz="2070">
                <a:solidFill>
                  <a:srgbClr val="1F2020"/>
                </a:solidFill>
                <a:latin typeface="Open Sans Bold"/>
                <a:ea typeface="Open Sans Bold"/>
                <a:cs typeface="Open Sans Bold"/>
                <a:sym typeface="Open Sans Bold"/>
              </a:rPr>
              <a:t>AI &amp; App Development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65292" y="1289962"/>
            <a:ext cx="647336" cy="61485"/>
            <a:chOff x="0" y="0"/>
            <a:chExt cx="1440495" cy="136820"/>
          </a:xfrm>
        </p:grpSpPr>
        <p:sp>
          <p:nvSpPr>
            <p:cNvPr id="3" name="Freeform 3"/>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4" name="TextBox 4"/>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2"/>
            <a:stretch>
              <a:fillRect/>
            </a:stretch>
          </a:blipFill>
        </p:spPr>
      </p:sp>
      <p:sp>
        <p:nvSpPr>
          <p:cNvPr id="6" name="Freeform 6"/>
          <p:cNvSpPr/>
          <p:nvPr/>
        </p:nvSpPr>
        <p:spPr>
          <a:xfrm>
            <a:off x="798324" y="3414855"/>
            <a:ext cx="2950037" cy="797786"/>
          </a:xfrm>
          <a:custGeom>
            <a:avLst/>
            <a:gdLst/>
            <a:ahLst/>
            <a:cxnLst/>
            <a:rect l="l" t="t" r="r" b="b"/>
            <a:pathLst>
              <a:path w="2950037" h="797786">
                <a:moveTo>
                  <a:pt x="0" y="0"/>
                </a:moveTo>
                <a:lnTo>
                  <a:pt x="2950037" y="0"/>
                </a:lnTo>
                <a:lnTo>
                  <a:pt x="2950037" y="797787"/>
                </a:lnTo>
                <a:lnTo>
                  <a:pt x="0" y="797787"/>
                </a:lnTo>
                <a:lnTo>
                  <a:pt x="0" y="0"/>
                </a:lnTo>
                <a:close/>
              </a:path>
            </a:pathLst>
          </a:custGeom>
          <a:blipFill>
            <a:blip r:embed="rId3"/>
            <a:stretch>
              <a:fillRect/>
            </a:stretch>
          </a:blipFill>
        </p:spPr>
      </p:sp>
      <p:sp>
        <p:nvSpPr>
          <p:cNvPr id="7" name="Freeform 7"/>
          <p:cNvSpPr/>
          <p:nvPr/>
        </p:nvSpPr>
        <p:spPr>
          <a:xfrm>
            <a:off x="798324" y="5497882"/>
            <a:ext cx="2950037" cy="776326"/>
          </a:xfrm>
          <a:custGeom>
            <a:avLst/>
            <a:gdLst/>
            <a:ahLst/>
            <a:cxnLst/>
            <a:rect l="l" t="t" r="r" b="b"/>
            <a:pathLst>
              <a:path w="2950037" h="776326">
                <a:moveTo>
                  <a:pt x="0" y="0"/>
                </a:moveTo>
                <a:lnTo>
                  <a:pt x="2950037" y="0"/>
                </a:lnTo>
                <a:lnTo>
                  <a:pt x="2950037" y="776325"/>
                </a:lnTo>
                <a:lnTo>
                  <a:pt x="0" y="776325"/>
                </a:lnTo>
                <a:lnTo>
                  <a:pt x="0" y="0"/>
                </a:lnTo>
                <a:close/>
              </a:path>
            </a:pathLst>
          </a:custGeom>
          <a:blipFill>
            <a:blip r:embed="rId4"/>
            <a:stretch>
              <a:fillRect/>
            </a:stretch>
          </a:blipFill>
        </p:spPr>
      </p:sp>
      <p:sp>
        <p:nvSpPr>
          <p:cNvPr id="8" name="Freeform 8"/>
          <p:cNvSpPr/>
          <p:nvPr/>
        </p:nvSpPr>
        <p:spPr>
          <a:xfrm>
            <a:off x="798324" y="7566091"/>
            <a:ext cx="1714016" cy="1525475"/>
          </a:xfrm>
          <a:custGeom>
            <a:avLst/>
            <a:gdLst/>
            <a:ahLst/>
            <a:cxnLst/>
            <a:rect l="l" t="t" r="r" b="b"/>
            <a:pathLst>
              <a:path w="1714016" h="1525475">
                <a:moveTo>
                  <a:pt x="0" y="0"/>
                </a:moveTo>
                <a:lnTo>
                  <a:pt x="1714016" y="0"/>
                </a:lnTo>
                <a:lnTo>
                  <a:pt x="1714016" y="1525474"/>
                </a:lnTo>
                <a:lnTo>
                  <a:pt x="0" y="1525474"/>
                </a:lnTo>
                <a:lnTo>
                  <a:pt x="0" y="0"/>
                </a:lnTo>
                <a:close/>
              </a:path>
            </a:pathLst>
          </a:custGeom>
          <a:blipFill>
            <a:blip r:embed="rId5"/>
            <a:stretch>
              <a:fillRect/>
            </a:stretch>
          </a:blipFill>
        </p:spPr>
      </p:sp>
      <p:sp>
        <p:nvSpPr>
          <p:cNvPr id="9" name="Freeform 9"/>
          <p:cNvSpPr/>
          <p:nvPr/>
        </p:nvSpPr>
        <p:spPr>
          <a:xfrm>
            <a:off x="645225" y="1565131"/>
            <a:ext cx="1714016" cy="1222377"/>
          </a:xfrm>
          <a:custGeom>
            <a:avLst/>
            <a:gdLst/>
            <a:ahLst/>
            <a:cxnLst/>
            <a:rect l="l" t="t" r="r" b="b"/>
            <a:pathLst>
              <a:path w="1714016" h="1222377">
                <a:moveTo>
                  <a:pt x="0" y="0"/>
                </a:moveTo>
                <a:lnTo>
                  <a:pt x="1714017" y="0"/>
                </a:lnTo>
                <a:lnTo>
                  <a:pt x="1714017" y="1222377"/>
                </a:lnTo>
                <a:lnTo>
                  <a:pt x="0" y="1222377"/>
                </a:lnTo>
                <a:lnTo>
                  <a:pt x="0" y="0"/>
                </a:lnTo>
                <a:close/>
              </a:path>
            </a:pathLst>
          </a:custGeom>
          <a:blipFill>
            <a:blip r:embed="rId6"/>
            <a:stretch>
              <a:fillRect/>
            </a:stretch>
          </a:blipFill>
        </p:spPr>
      </p:sp>
      <p:sp>
        <p:nvSpPr>
          <p:cNvPr id="10" name="TextBox 10"/>
          <p:cNvSpPr txBox="1"/>
          <p:nvPr/>
        </p:nvSpPr>
        <p:spPr>
          <a:xfrm>
            <a:off x="6173654" y="538516"/>
            <a:ext cx="3877947" cy="607695"/>
          </a:xfrm>
          <a:prstGeom prst="rect">
            <a:avLst/>
          </a:prstGeom>
        </p:spPr>
        <p:txBody>
          <a:bodyPr lIns="0" tIns="0" rIns="0" bIns="0" rtlCol="0" anchor="t">
            <a:spAutoFit/>
          </a:bodyPr>
          <a:lstStyle/>
          <a:p>
            <a:pPr algn="l">
              <a:lnSpc>
                <a:spcPts val="4590"/>
              </a:lnSpc>
            </a:pPr>
            <a:r>
              <a:rPr lang="en-US" sz="4500">
                <a:solidFill>
                  <a:srgbClr val="1F2020"/>
                </a:solidFill>
                <a:latin typeface="Inter Bold"/>
                <a:ea typeface="Inter Bold"/>
                <a:cs typeface="Inter Bold"/>
                <a:sym typeface="Inter Bold"/>
              </a:rPr>
              <a:t>OUR CLIENTS</a:t>
            </a:r>
          </a:p>
        </p:txBody>
      </p:sp>
      <p:sp>
        <p:nvSpPr>
          <p:cNvPr id="11" name="TextBox 11"/>
          <p:cNvSpPr txBox="1"/>
          <p:nvPr/>
        </p:nvSpPr>
        <p:spPr>
          <a:xfrm>
            <a:off x="798324" y="6576126"/>
            <a:ext cx="17259300" cy="656590"/>
          </a:xfrm>
          <a:prstGeom prst="rect">
            <a:avLst/>
          </a:prstGeom>
        </p:spPr>
        <p:txBody>
          <a:bodyPr lIns="0" tIns="0" rIns="0" bIns="0" rtlCol="0" anchor="t">
            <a:spAutoFit/>
          </a:bodyPr>
          <a:lstStyle/>
          <a:p>
            <a:pPr algn="l">
              <a:lnSpc>
                <a:spcPts val="2659"/>
              </a:lnSpc>
              <a:spcBef>
                <a:spcPct val="0"/>
              </a:spcBef>
            </a:pPr>
            <a:r>
              <a:rPr lang="en-US" sz="1899">
                <a:solidFill>
                  <a:srgbClr val="1F2020"/>
                </a:solidFill>
                <a:latin typeface="Canva Sans"/>
                <a:ea typeface="Canva Sans"/>
                <a:cs typeface="Canva Sans"/>
                <a:sym typeface="Canva Sans"/>
              </a:rPr>
              <a:t>CareCloud, Inc. is a leading healthcare technology company with a comprehensive suite of proprietary, cloud-based solutions for growing healthcare organizations.</a:t>
            </a:r>
          </a:p>
        </p:txBody>
      </p:sp>
      <p:sp>
        <p:nvSpPr>
          <p:cNvPr id="12" name="TextBox 12"/>
          <p:cNvSpPr txBox="1"/>
          <p:nvPr/>
        </p:nvSpPr>
        <p:spPr>
          <a:xfrm>
            <a:off x="798324" y="4507917"/>
            <a:ext cx="17259300" cy="656590"/>
          </a:xfrm>
          <a:prstGeom prst="rect">
            <a:avLst/>
          </a:prstGeom>
        </p:spPr>
        <p:txBody>
          <a:bodyPr lIns="0" tIns="0" rIns="0" bIns="0" rtlCol="0" anchor="t">
            <a:spAutoFit/>
          </a:bodyPr>
          <a:lstStyle/>
          <a:p>
            <a:pPr algn="l">
              <a:lnSpc>
                <a:spcPts val="2659"/>
              </a:lnSpc>
              <a:spcBef>
                <a:spcPct val="0"/>
              </a:spcBef>
            </a:pPr>
            <a:r>
              <a:rPr lang="en-US" sz="1899">
                <a:solidFill>
                  <a:srgbClr val="1F2020"/>
                </a:solidFill>
                <a:latin typeface="Canva Sans"/>
                <a:ea typeface="Canva Sans"/>
                <a:cs typeface="Canva Sans"/>
                <a:sym typeface="Canva Sans"/>
              </a:rPr>
              <a:t>Edible Arrangements, LLC is a U.S.-based franchising business that specializes in fresh fruit arrangements, combining the concept of a fruit basket with designs inspired by flower arrangement.</a:t>
            </a:r>
          </a:p>
        </p:txBody>
      </p:sp>
      <p:sp>
        <p:nvSpPr>
          <p:cNvPr id="13" name="TextBox 13"/>
          <p:cNvSpPr txBox="1"/>
          <p:nvPr/>
        </p:nvSpPr>
        <p:spPr>
          <a:xfrm>
            <a:off x="798324" y="2892283"/>
            <a:ext cx="15365313" cy="323215"/>
          </a:xfrm>
          <a:prstGeom prst="rect">
            <a:avLst/>
          </a:prstGeom>
        </p:spPr>
        <p:txBody>
          <a:bodyPr lIns="0" tIns="0" rIns="0" bIns="0" rtlCol="0" anchor="t">
            <a:spAutoFit/>
          </a:bodyPr>
          <a:lstStyle/>
          <a:p>
            <a:pPr algn="ctr">
              <a:lnSpc>
                <a:spcPts val="2659"/>
              </a:lnSpc>
              <a:spcBef>
                <a:spcPct val="0"/>
              </a:spcBef>
            </a:pPr>
            <a:r>
              <a:rPr lang="en-US" sz="1899">
                <a:solidFill>
                  <a:srgbClr val="1F2020"/>
                </a:solidFill>
                <a:latin typeface="Canva Sans Bold"/>
                <a:ea typeface="Canva Sans Bold"/>
                <a:cs typeface="Canva Sans Bold"/>
                <a:sym typeface="Canva Sans Bold"/>
              </a:rPr>
              <a:t>ASA</a:t>
            </a:r>
            <a:r>
              <a:rPr lang="en-US" sz="1899">
                <a:solidFill>
                  <a:srgbClr val="1F2020"/>
                </a:solidFill>
                <a:latin typeface="Canva Sans"/>
                <a:ea typeface="Canva Sans"/>
                <a:cs typeface="Canva Sans"/>
                <a:sym typeface="Canva Sans"/>
              </a:rPr>
              <a:t>: Artificial Sales Agent is a fair marketplace for small businesses who produce unique products with revenues between 25k – 10M</a:t>
            </a:r>
          </a:p>
        </p:txBody>
      </p:sp>
      <p:sp>
        <p:nvSpPr>
          <p:cNvPr id="14" name="TextBox 14"/>
          <p:cNvSpPr txBox="1"/>
          <p:nvPr/>
        </p:nvSpPr>
        <p:spPr>
          <a:xfrm>
            <a:off x="798324" y="9196340"/>
            <a:ext cx="16230600" cy="656590"/>
          </a:xfrm>
          <a:prstGeom prst="rect">
            <a:avLst/>
          </a:prstGeom>
        </p:spPr>
        <p:txBody>
          <a:bodyPr lIns="0" tIns="0" rIns="0" bIns="0" rtlCol="0" anchor="t">
            <a:spAutoFit/>
          </a:bodyPr>
          <a:lstStyle/>
          <a:p>
            <a:pPr algn="l">
              <a:lnSpc>
                <a:spcPts val="2659"/>
              </a:lnSpc>
              <a:spcBef>
                <a:spcPct val="0"/>
              </a:spcBef>
            </a:pPr>
            <a:r>
              <a:rPr lang="en-US" sz="1899">
                <a:solidFill>
                  <a:srgbClr val="1F2020"/>
                </a:solidFill>
                <a:latin typeface="Canva Sans"/>
                <a:ea typeface="Canva Sans"/>
                <a:cs typeface="Canva Sans"/>
                <a:sym typeface="Canva Sans"/>
              </a:rPr>
              <a:t>A global IP investment and tech transfer company based in Oxford, England. We connect with 4,500 universities across 160 countries to help clients unlock value from new discoveries.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3754123" y="3693075"/>
            <a:ext cx="3129734" cy="2710350"/>
            <a:chOff x="0" y="0"/>
            <a:chExt cx="6350000" cy="5499100"/>
          </a:xfrm>
        </p:grpSpPr>
        <p:sp>
          <p:nvSpPr>
            <p:cNvPr id="3" name="Freeform 3"/>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t="-5236" b="-31072"/>
              </a:stretch>
            </a:blipFill>
          </p:spPr>
        </p:sp>
      </p:grpSp>
      <p:grpSp>
        <p:nvGrpSpPr>
          <p:cNvPr id="4" name="Group 4"/>
          <p:cNvGrpSpPr>
            <a:grpSpLocks noChangeAspect="1"/>
          </p:cNvGrpSpPr>
          <p:nvPr/>
        </p:nvGrpSpPr>
        <p:grpSpPr>
          <a:xfrm>
            <a:off x="11455700" y="3693075"/>
            <a:ext cx="3129734" cy="2710350"/>
            <a:chOff x="0" y="0"/>
            <a:chExt cx="6350000" cy="5499100"/>
          </a:xfrm>
        </p:grpSpPr>
        <p:sp>
          <p:nvSpPr>
            <p:cNvPr id="5" name="Freeform 5"/>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3"/>
              <a:stretch>
                <a:fillRect t="-13658" b="-23500"/>
              </a:stretch>
            </a:blipFill>
          </p:spPr>
        </p:sp>
      </p:grpSp>
      <p:grpSp>
        <p:nvGrpSpPr>
          <p:cNvPr id="6" name="Group 6"/>
          <p:cNvGrpSpPr/>
          <p:nvPr/>
        </p:nvGrpSpPr>
        <p:grpSpPr>
          <a:xfrm>
            <a:off x="8820332" y="2802742"/>
            <a:ext cx="647336" cy="61485"/>
            <a:chOff x="0" y="0"/>
            <a:chExt cx="1440495" cy="136820"/>
          </a:xfrm>
        </p:grpSpPr>
        <p:sp>
          <p:nvSpPr>
            <p:cNvPr id="7" name="Freeform 7"/>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8" name="TextBox 8"/>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3991346" y="6634808"/>
            <a:ext cx="2735520" cy="280670"/>
          </a:xfrm>
          <a:prstGeom prst="rect">
            <a:avLst/>
          </a:prstGeom>
        </p:spPr>
        <p:txBody>
          <a:bodyPr lIns="0" tIns="0" rIns="0" bIns="0" rtlCol="0" anchor="t">
            <a:spAutoFit/>
          </a:bodyPr>
          <a:lstStyle/>
          <a:p>
            <a:pPr algn="ctr">
              <a:lnSpc>
                <a:spcPts val="2379"/>
              </a:lnSpc>
              <a:spcBef>
                <a:spcPct val="0"/>
              </a:spcBef>
            </a:pPr>
            <a:r>
              <a:rPr lang="en-US" sz="1699">
                <a:solidFill>
                  <a:srgbClr val="EA3864"/>
                </a:solidFill>
                <a:latin typeface="Open Sans Bold"/>
                <a:ea typeface="Open Sans Bold"/>
                <a:cs typeface="Open Sans Bold"/>
                <a:sym typeface="Open Sans Bold"/>
              </a:rPr>
              <a:t>Attiq Ur Rehman</a:t>
            </a:r>
          </a:p>
        </p:txBody>
      </p:sp>
      <p:sp>
        <p:nvSpPr>
          <p:cNvPr id="10" name="TextBox 10"/>
          <p:cNvSpPr txBox="1"/>
          <p:nvPr/>
        </p:nvSpPr>
        <p:spPr>
          <a:xfrm>
            <a:off x="3794239" y="6995451"/>
            <a:ext cx="3049503" cy="264160"/>
          </a:xfrm>
          <a:prstGeom prst="rect">
            <a:avLst/>
          </a:prstGeom>
        </p:spPr>
        <p:txBody>
          <a:bodyPr lIns="0" tIns="0" rIns="0" bIns="0" rtlCol="0" anchor="t">
            <a:spAutoFit/>
          </a:bodyPr>
          <a:lstStyle/>
          <a:p>
            <a:pPr algn="ctr">
              <a:lnSpc>
                <a:spcPts val="2239"/>
              </a:lnSpc>
              <a:spcBef>
                <a:spcPct val="0"/>
              </a:spcBef>
            </a:pPr>
            <a:r>
              <a:rPr lang="en-US" sz="1599">
                <a:solidFill>
                  <a:srgbClr val="1F2020"/>
                </a:solidFill>
                <a:latin typeface="Open Sans"/>
                <a:ea typeface="Open Sans"/>
                <a:cs typeface="Open Sans"/>
                <a:sym typeface="Open Sans"/>
              </a:rPr>
              <a:t>Founder, CEO</a:t>
            </a:r>
          </a:p>
        </p:txBody>
      </p:sp>
      <p:sp>
        <p:nvSpPr>
          <p:cNvPr id="11" name="TextBox 11"/>
          <p:cNvSpPr txBox="1"/>
          <p:nvPr/>
        </p:nvSpPr>
        <p:spPr>
          <a:xfrm>
            <a:off x="11692922" y="6634808"/>
            <a:ext cx="2735520" cy="280670"/>
          </a:xfrm>
          <a:prstGeom prst="rect">
            <a:avLst/>
          </a:prstGeom>
        </p:spPr>
        <p:txBody>
          <a:bodyPr lIns="0" tIns="0" rIns="0" bIns="0" rtlCol="0" anchor="t">
            <a:spAutoFit/>
          </a:bodyPr>
          <a:lstStyle/>
          <a:p>
            <a:pPr algn="ctr">
              <a:lnSpc>
                <a:spcPts val="2379"/>
              </a:lnSpc>
              <a:spcBef>
                <a:spcPct val="0"/>
              </a:spcBef>
            </a:pPr>
            <a:r>
              <a:rPr lang="en-US" sz="1699">
                <a:solidFill>
                  <a:srgbClr val="EA3864"/>
                </a:solidFill>
                <a:latin typeface="Open Sans Bold"/>
                <a:ea typeface="Open Sans Bold"/>
                <a:cs typeface="Open Sans Bold"/>
                <a:sym typeface="Open Sans Bold"/>
              </a:rPr>
              <a:t>Habib Ur Rehman</a:t>
            </a:r>
          </a:p>
        </p:txBody>
      </p:sp>
      <p:sp>
        <p:nvSpPr>
          <p:cNvPr id="12" name="TextBox 12"/>
          <p:cNvSpPr txBox="1"/>
          <p:nvPr/>
        </p:nvSpPr>
        <p:spPr>
          <a:xfrm>
            <a:off x="11535931" y="6995451"/>
            <a:ext cx="3049503" cy="264160"/>
          </a:xfrm>
          <a:prstGeom prst="rect">
            <a:avLst/>
          </a:prstGeom>
        </p:spPr>
        <p:txBody>
          <a:bodyPr lIns="0" tIns="0" rIns="0" bIns="0" rtlCol="0" anchor="t">
            <a:spAutoFit/>
          </a:bodyPr>
          <a:lstStyle/>
          <a:p>
            <a:pPr algn="ctr">
              <a:lnSpc>
                <a:spcPts val="2239"/>
              </a:lnSpc>
              <a:spcBef>
                <a:spcPct val="0"/>
              </a:spcBef>
            </a:pPr>
            <a:r>
              <a:rPr lang="en-US" sz="1599">
                <a:solidFill>
                  <a:srgbClr val="1F2020"/>
                </a:solidFill>
                <a:latin typeface="Open Sans"/>
                <a:ea typeface="Open Sans"/>
                <a:cs typeface="Open Sans"/>
                <a:sym typeface="Open Sans"/>
              </a:rPr>
              <a:t>Co-Founder, CTO</a:t>
            </a:r>
          </a:p>
        </p:txBody>
      </p:sp>
      <p:sp>
        <p:nvSpPr>
          <p:cNvPr id="13" name="TextBox 13"/>
          <p:cNvSpPr txBox="1"/>
          <p:nvPr/>
        </p:nvSpPr>
        <p:spPr>
          <a:xfrm>
            <a:off x="5879479" y="2090272"/>
            <a:ext cx="6809575" cy="607695"/>
          </a:xfrm>
          <a:prstGeom prst="rect">
            <a:avLst/>
          </a:prstGeom>
        </p:spPr>
        <p:txBody>
          <a:bodyPr lIns="0" tIns="0" rIns="0" bIns="0" rtlCol="0" anchor="t">
            <a:spAutoFit/>
          </a:bodyPr>
          <a:lstStyle/>
          <a:p>
            <a:pPr algn="ctr">
              <a:lnSpc>
                <a:spcPts val="4590"/>
              </a:lnSpc>
            </a:pPr>
            <a:r>
              <a:rPr lang="en-US" sz="4500">
                <a:solidFill>
                  <a:srgbClr val="1F2020"/>
                </a:solidFill>
                <a:latin typeface="Inter Bold"/>
                <a:ea typeface="Inter Bold"/>
                <a:cs typeface="Inter Bold"/>
                <a:sym typeface="Inter Bold"/>
              </a:rPr>
              <a:t>MEET THE FOUNDERS</a:t>
            </a:r>
          </a:p>
        </p:txBody>
      </p:sp>
      <p:sp>
        <p:nvSpPr>
          <p:cNvPr id="14" name="Freeform 14"/>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4"/>
            <a:stretch>
              <a:fillRect/>
            </a:stretch>
          </a:blipFill>
        </p:spPr>
      </p:sp>
      <p:sp>
        <p:nvSpPr>
          <p:cNvPr id="15" name="TextBox 15"/>
          <p:cNvSpPr txBox="1"/>
          <p:nvPr/>
        </p:nvSpPr>
        <p:spPr>
          <a:xfrm>
            <a:off x="3494128" y="7335811"/>
            <a:ext cx="3999263" cy="2197735"/>
          </a:xfrm>
          <a:prstGeom prst="rect">
            <a:avLst/>
          </a:prstGeom>
        </p:spPr>
        <p:txBody>
          <a:bodyPr lIns="0" tIns="0" rIns="0" bIns="0" rtlCol="0" anchor="t">
            <a:spAutoFit/>
          </a:bodyPr>
          <a:lstStyle/>
          <a:p>
            <a:pPr algn="ctr">
              <a:lnSpc>
                <a:spcPts val="2239"/>
              </a:lnSpc>
              <a:spcBef>
                <a:spcPct val="0"/>
              </a:spcBef>
            </a:pPr>
            <a:r>
              <a:rPr lang="en-US" sz="1599">
                <a:solidFill>
                  <a:srgbClr val="1F2020"/>
                </a:solidFill>
                <a:latin typeface="Open Sans"/>
                <a:ea typeface="Open Sans"/>
                <a:cs typeface="Open Sans"/>
                <a:sym typeface="Open Sans"/>
              </a:rPr>
              <a:t>With over a decade of experience in software development, entrepreneurship, and managing large-scale projects, Attiq has led Devotory Solutions to deliver top-notch IT services. His expertise extends to working with Fortune 500 companies, driving innovation, and ensuring success in every venture we undertake.</a:t>
            </a:r>
          </a:p>
        </p:txBody>
      </p:sp>
      <p:sp>
        <p:nvSpPr>
          <p:cNvPr id="16" name="TextBox 16"/>
          <p:cNvSpPr txBox="1"/>
          <p:nvPr/>
        </p:nvSpPr>
        <p:spPr>
          <a:xfrm>
            <a:off x="11385004" y="7335811"/>
            <a:ext cx="3999263" cy="2197735"/>
          </a:xfrm>
          <a:prstGeom prst="rect">
            <a:avLst/>
          </a:prstGeom>
        </p:spPr>
        <p:txBody>
          <a:bodyPr lIns="0" tIns="0" rIns="0" bIns="0" rtlCol="0" anchor="t">
            <a:spAutoFit/>
          </a:bodyPr>
          <a:lstStyle/>
          <a:p>
            <a:pPr algn="ctr">
              <a:lnSpc>
                <a:spcPts val="2239"/>
              </a:lnSpc>
              <a:spcBef>
                <a:spcPct val="0"/>
              </a:spcBef>
            </a:pPr>
            <a:r>
              <a:rPr lang="en-US" sz="1599">
                <a:solidFill>
                  <a:srgbClr val="1F2020"/>
                </a:solidFill>
                <a:latin typeface="Open Sans"/>
                <a:ea typeface="Open Sans"/>
                <a:cs typeface="Open Sans"/>
                <a:sym typeface="Open Sans"/>
              </a:rPr>
              <a:t>As the Co-Founder and CTO of Devotory Solutions, Habib brings over a decade of experience in software development, project management, and fintech. His expertise and leadership are instrumental in driving our mission to deliver innovative IT solutions, ensuring our clients stay ahead in the digital landscape.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2"/>
            <a:stretch>
              <a:fillRect/>
            </a:stretch>
          </a:blipFill>
        </p:spPr>
      </p:sp>
      <p:sp>
        <p:nvSpPr>
          <p:cNvPr id="3" name="Freeform 3"/>
          <p:cNvSpPr/>
          <p:nvPr/>
        </p:nvSpPr>
        <p:spPr>
          <a:xfrm>
            <a:off x="3111850" y="816939"/>
            <a:ext cx="14470727" cy="8607019"/>
          </a:xfrm>
          <a:custGeom>
            <a:avLst/>
            <a:gdLst/>
            <a:ahLst/>
            <a:cxnLst/>
            <a:rect l="l" t="t" r="r" b="b"/>
            <a:pathLst>
              <a:path w="14470727" h="8607019">
                <a:moveTo>
                  <a:pt x="0" y="0"/>
                </a:moveTo>
                <a:lnTo>
                  <a:pt x="14470727" y="0"/>
                </a:lnTo>
                <a:lnTo>
                  <a:pt x="14470727" y="8607019"/>
                </a:lnTo>
                <a:lnTo>
                  <a:pt x="0" y="8607019"/>
                </a:lnTo>
                <a:lnTo>
                  <a:pt x="0" y="0"/>
                </a:lnTo>
                <a:close/>
              </a:path>
            </a:pathLst>
          </a:custGeom>
          <a:blipFill>
            <a:blip r:embed="rId3"/>
            <a:stretch>
              <a:fillRect/>
            </a:stretch>
          </a:blipFill>
        </p:spPr>
      </p:sp>
      <p:sp>
        <p:nvSpPr>
          <p:cNvPr id="4" name="TextBox 4"/>
          <p:cNvSpPr txBox="1"/>
          <p:nvPr/>
        </p:nvSpPr>
        <p:spPr>
          <a:xfrm rot="-5400000">
            <a:off x="-2370558" y="4506464"/>
            <a:ext cx="9079914" cy="1274072"/>
          </a:xfrm>
          <a:prstGeom prst="rect">
            <a:avLst/>
          </a:prstGeom>
        </p:spPr>
        <p:txBody>
          <a:bodyPr lIns="0" tIns="0" rIns="0" bIns="0" rtlCol="0" anchor="t">
            <a:spAutoFit/>
          </a:bodyPr>
          <a:lstStyle/>
          <a:p>
            <a:pPr algn="ctr">
              <a:lnSpc>
                <a:spcPts val="9673"/>
              </a:lnSpc>
            </a:pPr>
            <a:r>
              <a:rPr lang="en-US" sz="9483">
                <a:solidFill>
                  <a:srgbClr val="9B2AF5"/>
                </a:solidFill>
                <a:latin typeface="Inter Bold"/>
                <a:ea typeface="Inter Bold"/>
                <a:cs typeface="Inter Bold"/>
                <a:sym typeface="Inter Bold"/>
              </a:rPr>
              <a:t>CASE</a:t>
            </a:r>
            <a:r>
              <a:rPr lang="en-US" sz="9483">
                <a:solidFill>
                  <a:srgbClr val="5F2AAE"/>
                </a:solidFill>
                <a:latin typeface="Inter Bold"/>
                <a:ea typeface="Inter Bold"/>
                <a:cs typeface="Inter Bold"/>
                <a:sym typeface="Inter Bold"/>
              </a:rPr>
              <a:t> </a:t>
            </a:r>
            <a:r>
              <a:rPr lang="en-US" sz="9483">
                <a:solidFill>
                  <a:srgbClr val="EA3864"/>
                </a:solidFill>
                <a:latin typeface="Inter Bold"/>
                <a:ea typeface="Inter Bold"/>
                <a:cs typeface="Inter Bold"/>
                <a:sym typeface="Inter Bold"/>
              </a:rPr>
              <a:t>STUDIES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65495" y="567588"/>
            <a:ext cx="1714016" cy="1525475"/>
          </a:xfrm>
          <a:custGeom>
            <a:avLst/>
            <a:gdLst/>
            <a:ahLst/>
            <a:cxnLst/>
            <a:rect l="l" t="t" r="r" b="b"/>
            <a:pathLst>
              <a:path w="1714016" h="1525475">
                <a:moveTo>
                  <a:pt x="0" y="0"/>
                </a:moveTo>
                <a:lnTo>
                  <a:pt x="1714016" y="0"/>
                </a:lnTo>
                <a:lnTo>
                  <a:pt x="1714016" y="1525475"/>
                </a:lnTo>
                <a:lnTo>
                  <a:pt x="0" y="1525475"/>
                </a:lnTo>
                <a:lnTo>
                  <a:pt x="0" y="0"/>
                </a:lnTo>
                <a:close/>
              </a:path>
            </a:pathLst>
          </a:custGeom>
          <a:blipFill>
            <a:blip r:embed="rId2"/>
            <a:stretch>
              <a:fillRect/>
            </a:stretch>
          </a:blipFill>
        </p:spPr>
      </p:sp>
      <p:sp>
        <p:nvSpPr>
          <p:cNvPr id="3" name="Freeform 3"/>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3"/>
            <a:stretch>
              <a:fillRect/>
            </a:stretch>
          </a:blipFill>
        </p:spPr>
      </p:sp>
      <p:sp>
        <p:nvSpPr>
          <p:cNvPr id="4" name="TextBox 4"/>
          <p:cNvSpPr txBox="1"/>
          <p:nvPr/>
        </p:nvSpPr>
        <p:spPr>
          <a:xfrm>
            <a:off x="4012044" y="952500"/>
            <a:ext cx="10502205" cy="679451"/>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Canva Sans Bold"/>
                <a:ea typeface="Canva Sans Bold"/>
                <a:cs typeface="Canva Sans Bold"/>
                <a:sym typeface="Canva Sans Bold"/>
              </a:rPr>
              <a:t>Powering TekCapital's Invention Evaluator</a:t>
            </a:r>
          </a:p>
        </p:txBody>
      </p:sp>
      <p:sp>
        <p:nvSpPr>
          <p:cNvPr id="5" name="TextBox 5"/>
          <p:cNvSpPr txBox="1"/>
          <p:nvPr/>
        </p:nvSpPr>
        <p:spPr>
          <a:xfrm>
            <a:off x="1771497" y="2795500"/>
            <a:ext cx="12258080" cy="1732723"/>
          </a:xfrm>
          <a:prstGeom prst="rect">
            <a:avLst/>
          </a:prstGeom>
        </p:spPr>
        <p:txBody>
          <a:bodyPr lIns="0" tIns="0" rIns="0" bIns="0" rtlCol="0" anchor="t">
            <a:spAutoFit/>
          </a:bodyPr>
          <a:lstStyle/>
          <a:p>
            <a:pPr algn="l">
              <a:lnSpc>
                <a:spcPts val="3895"/>
              </a:lnSpc>
              <a:spcBef>
                <a:spcPct val="0"/>
              </a:spcBef>
            </a:pPr>
            <a:r>
              <a:rPr lang="en-US" sz="2782">
                <a:solidFill>
                  <a:srgbClr val="000000"/>
                </a:solidFill>
                <a:latin typeface="Canva Sans Bold"/>
                <a:ea typeface="Canva Sans Bold"/>
                <a:cs typeface="Canva Sans Bold"/>
                <a:sym typeface="Canva Sans Bold"/>
              </a:rPr>
              <a:t>Client Overview:</a:t>
            </a:r>
          </a:p>
          <a:p>
            <a:pPr algn="l">
              <a:lnSpc>
                <a:spcPts val="2495"/>
              </a:lnSpc>
              <a:spcBef>
                <a:spcPct val="0"/>
              </a:spcBef>
            </a:pPr>
            <a:r>
              <a:rPr lang="en-US" sz="1782">
                <a:solidFill>
                  <a:srgbClr val="000000"/>
                </a:solidFill>
                <a:latin typeface="Canva Sans"/>
                <a:ea typeface="Canva Sans"/>
                <a:cs typeface="Canva Sans"/>
                <a:sym typeface="Canva Sans"/>
              </a:rPr>
              <a:t>  </a:t>
            </a:r>
            <a:r>
              <a:rPr lang="en-US" sz="1782">
                <a:solidFill>
                  <a:srgbClr val="000000"/>
                </a:solidFill>
                <a:latin typeface="Canva Sans Bold"/>
                <a:ea typeface="Canva Sans Bold"/>
                <a:cs typeface="Canva Sans Bold"/>
                <a:sym typeface="Canva Sans Bold"/>
              </a:rPr>
              <a:t>Client Name:</a:t>
            </a:r>
            <a:r>
              <a:rPr lang="en-US" sz="1782">
                <a:solidFill>
                  <a:srgbClr val="000000"/>
                </a:solidFill>
                <a:latin typeface="Canva Sans"/>
                <a:ea typeface="Canva Sans"/>
                <a:cs typeface="Canva Sans"/>
                <a:sym typeface="Canva Sans"/>
              </a:rPr>
              <a:t> TekCapital</a:t>
            </a:r>
          </a:p>
          <a:p>
            <a:pPr algn="l">
              <a:lnSpc>
                <a:spcPts val="2495"/>
              </a:lnSpc>
              <a:spcBef>
                <a:spcPct val="0"/>
              </a:spcBef>
            </a:pPr>
            <a:r>
              <a:rPr lang="en-US" sz="1782">
                <a:solidFill>
                  <a:srgbClr val="000000"/>
                </a:solidFill>
                <a:latin typeface="Canva Sans Bold"/>
                <a:ea typeface="Canva Sans Bold"/>
                <a:cs typeface="Canva Sans Bold"/>
                <a:sym typeface="Canva Sans Bold"/>
              </a:rPr>
              <a:t>  Location:</a:t>
            </a:r>
            <a:r>
              <a:rPr lang="en-US" sz="1782">
                <a:solidFill>
                  <a:srgbClr val="000000"/>
                </a:solidFill>
                <a:latin typeface="Canva Sans"/>
                <a:ea typeface="Canva Sans"/>
                <a:cs typeface="Canva Sans"/>
                <a:sym typeface="Canva Sans"/>
              </a:rPr>
              <a:t> United States</a:t>
            </a:r>
          </a:p>
          <a:p>
            <a:pPr algn="l">
              <a:lnSpc>
                <a:spcPts val="2495"/>
              </a:lnSpc>
              <a:spcBef>
                <a:spcPct val="0"/>
              </a:spcBef>
            </a:pPr>
            <a:r>
              <a:rPr lang="en-US" sz="1782">
                <a:solidFill>
                  <a:srgbClr val="000000"/>
                </a:solidFill>
                <a:latin typeface="Canva Sans"/>
                <a:ea typeface="Canva Sans"/>
                <a:cs typeface="Canva Sans"/>
                <a:sym typeface="Canva Sans"/>
              </a:rPr>
              <a:t>  </a:t>
            </a:r>
            <a:r>
              <a:rPr lang="en-US" sz="1782">
                <a:solidFill>
                  <a:srgbClr val="000000"/>
                </a:solidFill>
                <a:latin typeface="Canva Sans Bold"/>
                <a:ea typeface="Canva Sans Bold"/>
                <a:cs typeface="Canva Sans Bold"/>
                <a:sym typeface="Canva Sans Bold"/>
              </a:rPr>
              <a:t>Project:</a:t>
            </a:r>
            <a:r>
              <a:rPr lang="en-US" sz="1782">
                <a:solidFill>
                  <a:srgbClr val="000000"/>
                </a:solidFill>
                <a:latin typeface="Canva Sans"/>
                <a:ea typeface="Canva Sans"/>
                <a:cs typeface="Canva Sans"/>
                <a:sym typeface="Canva Sans"/>
              </a:rPr>
              <a:t> Invention Evaluator</a:t>
            </a:r>
          </a:p>
          <a:p>
            <a:pPr algn="l">
              <a:lnSpc>
                <a:spcPts val="2495"/>
              </a:lnSpc>
              <a:spcBef>
                <a:spcPct val="0"/>
              </a:spcBef>
            </a:pPr>
            <a:r>
              <a:rPr lang="en-US" sz="1782">
                <a:solidFill>
                  <a:srgbClr val="000000"/>
                </a:solidFill>
                <a:latin typeface="Canva Sans"/>
                <a:ea typeface="Canva Sans"/>
                <a:cs typeface="Canva Sans"/>
                <a:sym typeface="Canva Sans"/>
              </a:rPr>
              <a:t>  </a:t>
            </a:r>
            <a:r>
              <a:rPr lang="en-US" sz="1782">
                <a:solidFill>
                  <a:srgbClr val="000000"/>
                </a:solidFill>
                <a:latin typeface="Canva Sans Bold"/>
                <a:ea typeface="Canva Sans Bold"/>
                <a:cs typeface="Canva Sans Bold"/>
                <a:sym typeface="Canva Sans Bold"/>
              </a:rPr>
              <a:t>Domain:</a:t>
            </a:r>
            <a:r>
              <a:rPr lang="en-US" sz="1782">
                <a:solidFill>
                  <a:srgbClr val="000000"/>
                </a:solidFill>
                <a:latin typeface="Canva Sans"/>
                <a:ea typeface="Canva Sans"/>
                <a:cs typeface="Canva Sans"/>
                <a:sym typeface="Canva Sans"/>
              </a:rPr>
              <a:t> Data Analytics</a:t>
            </a:r>
          </a:p>
        </p:txBody>
      </p:sp>
      <p:sp>
        <p:nvSpPr>
          <p:cNvPr id="6" name="TextBox 6"/>
          <p:cNvSpPr txBox="1"/>
          <p:nvPr/>
        </p:nvSpPr>
        <p:spPr>
          <a:xfrm>
            <a:off x="1771497" y="5095875"/>
            <a:ext cx="13240521" cy="1418398"/>
          </a:xfrm>
          <a:prstGeom prst="rect">
            <a:avLst/>
          </a:prstGeom>
        </p:spPr>
        <p:txBody>
          <a:bodyPr lIns="0" tIns="0" rIns="0" bIns="0" rtlCol="0" anchor="t">
            <a:spAutoFit/>
          </a:bodyPr>
          <a:lstStyle/>
          <a:p>
            <a:pPr marL="0" lvl="0" indent="0" algn="l">
              <a:lnSpc>
                <a:spcPts val="3895"/>
              </a:lnSpc>
              <a:spcBef>
                <a:spcPct val="0"/>
              </a:spcBef>
            </a:pPr>
            <a:r>
              <a:rPr lang="en-US" sz="2782" u="none" strike="noStrike">
                <a:solidFill>
                  <a:srgbClr val="000000"/>
                </a:solidFill>
                <a:latin typeface="Canva Sans Bold"/>
                <a:ea typeface="Canva Sans Bold"/>
                <a:cs typeface="Canva Sans Bold"/>
                <a:sym typeface="Canva Sans Bold"/>
              </a:rPr>
              <a:t>Client Challenge:</a:t>
            </a:r>
          </a:p>
          <a:p>
            <a:pPr marL="0" lvl="0" indent="0" algn="l">
              <a:lnSpc>
                <a:spcPts val="2495"/>
              </a:lnSpc>
              <a:spcBef>
                <a:spcPct val="0"/>
              </a:spcBef>
            </a:pPr>
            <a:r>
              <a:rPr lang="en-US" sz="1782" u="none" strike="noStrike">
                <a:solidFill>
                  <a:srgbClr val="000000"/>
                </a:solidFill>
                <a:latin typeface="Canva Sans Bold"/>
                <a:ea typeface="Canva Sans Bold"/>
                <a:cs typeface="Canva Sans Bold"/>
                <a:sym typeface="Canva Sans Bold"/>
              </a:rPr>
              <a:t> </a:t>
            </a:r>
            <a:r>
              <a:rPr lang="en-US" sz="1782" u="none" strike="noStrike">
                <a:solidFill>
                  <a:srgbClr val="000000"/>
                </a:solidFill>
                <a:latin typeface="Canva Sans"/>
                <a:ea typeface="Canva Sans"/>
                <a:cs typeface="Canva Sans"/>
                <a:sym typeface="Canva Sans"/>
              </a:rPr>
              <a:t>TekCapital required a dedicated team of senior .NET and Angular developers, a DB admin, and a deployment team with Azure expertise to enhance their Invention Evaluator project in the data analytics domain. Timely delivery of their quarterly goals was critical.</a:t>
            </a:r>
          </a:p>
        </p:txBody>
      </p:sp>
      <p:sp>
        <p:nvSpPr>
          <p:cNvPr id="7" name="TextBox 7"/>
          <p:cNvSpPr txBox="1"/>
          <p:nvPr/>
        </p:nvSpPr>
        <p:spPr>
          <a:xfrm>
            <a:off x="1771497" y="7085773"/>
            <a:ext cx="13240521" cy="2047113"/>
          </a:xfrm>
          <a:prstGeom prst="rect">
            <a:avLst/>
          </a:prstGeom>
        </p:spPr>
        <p:txBody>
          <a:bodyPr lIns="0" tIns="0" rIns="0" bIns="0" rtlCol="0" anchor="t">
            <a:spAutoFit/>
          </a:bodyPr>
          <a:lstStyle/>
          <a:p>
            <a:pPr algn="just">
              <a:lnSpc>
                <a:spcPts val="3892"/>
              </a:lnSpc>
              <a:spcBef>
                <a:spcPct val="0"/>
              </a:spcBef>
            </a:pPr>
            <a:r>
              <a:rPr lang="en-US" sz="2780">
                <a:solidFill>
                  <a:srgbClr val="000000"/>
                </a:solidFill>
                <a:latin typeface="Canva Sans Bold"/>
                <a:ea typeface="Canva Sans Bold"/>
                <a:cs typeface="Canva Sans Bold"/>
                <a:sym typeface="Canva Sans Bold"/>
              </a:rPr>
              <a:t>Our Solution:</a:t>
            </a:r>
          </a:p>
          <a:p>
            <a:pPr algn="just">
              <a:lnSpc>
                <a:spcPts val="2491"/>
              </a:lnSpc>
              <a:spcBef>
                <a:spcPct val="0"/>
              </a:spcBef>
            </a:pPr>
            <a:r>
              <a:rPr lang="en-US" sz="1779">
                <a:solidFill>
                  <a:srgbClr val="000000"/>
                </a:solidFill>
                <a:latin typeface="Canva Sans"/>
                <a:ea typeface="Canva Sans"/>
                <a:cs typeface="Canva Sans"/>
                <a:sym typeface="Canva Sans"/>
              </a:rPr>
              <a:t>Devotory Solutions quickly addressed TekCapital's requirements by sourcing top-tier candidates, conducting thorough technical interviews, and onboarding a specialized team within a month. This team, expertly tailored to the needs of TekCapital's Invention Evaluator project, played a key role in enhancing project performance and ensuring timely delivery of their quarterly objectives.</a:t>
            </a:r>
          </a:p>
          <a:p>
            <a:pPr algn="just">
              <a:lnSpc>
                <a:spcPts val="2491"/>
              </a:lnSpc>
              <a:spcBef>
                <a:spcPct val="0"/>
              </a:spcBef>
            </a:pPr>
            <a:endParaRPr lang="en-US" sz="1779">
              <a:solidFill>
                <a:srgbClr val="000000"/>
              </a:solidFill>
              <a:latin typeface="Canva Sans"/>
              <a:ea typeface="Canva Sans"/>
              <a:cs typeface="Canva Sans"/>
              <a:sym typeface="Canva Sans"/>
            </a:endParaRPr>
          </a:p>
        </p:txBody>
      </p:sp>
      <p:grpSp>
        <p:nvGrpSpPr>
          <p:cNvPr id="8" name="Group 8"/>
          <p:cNvGrpSpPr/>
          <p:nvPr/>
        </p:nvGrpSpPr>
        <p:grpSpPr>
          <a:xfrm>
            <a:off x="8496664" y="1760921"/>
            <a:ext cx="647336" cy="61485"/>
            <a:chOff x="0" y="0"/>
            <a:chExt cx="1440495" cy="136820"/>
          </a:xfrm>
        </p:grpSpPr>
        <p:sp>
          <p:nvSpPr>
            <p:cNvPr id="9" name="Freeform 9"/>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10" name="TextBox 10"/>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65495" y="567588"/>
            <a:ext cx="1714016" cy="1525475"/>
          </a:xfrm>
          <a:custGeom>
            <a:avLst/>
            <a:gdLst/>
            <a:ahLst/>
            <a:cxnLst/>
            <a:rect l="l" t="t" r="r" b="b"/>
            <a:pathLst>
              <a:path w="1714016" h="1525475">
                <a:moveTo>
                  <a:pt x="0" y="0"/>
                </a:moveTo>
                <a:lnTo>
                  <a:pt x="1714016" y="0"/>
                </a:lnTo>
                <a:lnTo>
                  <a:pt x="1714016" y="1525475"/>
                </a:lnTo>
                <a:lnTo>
                  <a:pt x="0" y="1525475"/>
                </a:lnTo>
                <a:lnTo>
                  <a:pt x="0" y="0"/>
                </a:lnTo>
                <a:close/>
              </a:path>
            </a:pathLst>
          </a:custGeom>
          <a:blipFill>
            <a:blip r:embed="rId2"/>
            <a:stretch>
              <a:fillRect/>
            </a:stretch>
          </a:blipFill>
        </p:spPr>
      </p:sp>
      <p:sp>
        <p:nvSpPr>
          <p:cNvPr id="3" name="Freeform 3"/>
          <p:cNvSpPr/>
          <p:nvPr/>
        </p:nvSpPr>
        <p:spPr>
          <a:xfrm>
            <a:off x="0" y="200367"/>
            <a:ext cx="798324" cy="523900"/>
          </a:xfrm>
          <a:custGeom>
            <a:avLst/>
            <a:gdLst/>
            <a:ahLst/>
            <a:cxnLst/>
            <a:rect l="l" t="t" r="r" b="b"/>
            <a:pathLst>
              <a:path w="798324" h="523900">
                <a:moveTo>
                  <a:pt x="0" y="0"/>
                </a:moveTo>
                <a:lnTo>
                  <a:pt x="798324" y="0"/>
                </a:lnTo>
                <a:lnTo>
                  <a:pt x="798324" y="523899"/>
                </a:lnTo>
                <a:lnTo>
                  <a:pt x="0" y="523899"/>
                </a:lnTo>
                <a:lnTo>
                  <a:pt x="0" y="0"/>
                </a:lnTo>
                <a:close/>
              </a:path>
            </a:pathLst>
          </a:custGeom>
          <a:blipFill>
            <a:blip r:embed="rId3"/>
            <a:stretch>
              <a:fillRect/>
            </a:stretch>
          </a:blipFill>
        </p:spPr>
      </p:sp>
      <p:sp>
        <p:nvSpPr>
          <p:cNvPr id="4" name="TextBox 4"/>
          <p:cNvSpPr txBox="1"/>
          <p:nvPr/>
        </p:nvSpPr>
        <p:spPr>
          <a:xfrm>
            <a:off x="4012044" y="952500"/>
            <a:ext cx="10502205" cy="679451"/>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Canva Sans Bold"/>
                <a:ea typeface="Canva Sans Bold"/>
                <a:cs typeface="Canva Sans Bold"/>
                <a:sym typeface="Canva Sans Bold"/>
              </a:rPr>
              <a:t>Powering TekCapital's Invention Evaluator</a:t>
            </a:r>
          </a:p>
        </p:txBody>
      </p:sp>
      <p:sp>
        <p:nvSpPr>
          <p:cNvPr id="5" name="TextBox 5"/>
          <p:cNvSpPr txBox="1"/>
          <p:nvPr/>
        </p:nvSpPr>
        <p:spPr>
          <a:xfrm>
            <a:off x="2165495" y="3017810"/>
            <a:ext cx="13240521" cy="3790188"/>
          </a:xfrm>
          <a:prstGeom prst="rect">
            <a:avLst/>
          </a:prstGeom>
        </p:spPr>
        <p:txBody>
          <a:bodyPr lIns="0" tIns="0" rIns="0" bIns="0" rtlCol="0" anchor="t">
            <a:spAutoFit/>
          </a:bodyPr>
          <a:lstStyle/>
          <a:p>
            <a:pPr algn="just">
              <a:lnSpc>
                <a:spcPts val="3892"/>
              </a:lnSpc>
            </a:pPr>
            <a:r>
              <a:rPr lang="en-US" sz="2780">
                <a:solidFill>
                  <a:srgbClr val="000000"/>
                </a:solidFill>
                <a:latin typeface="Canva Sans Bold"/>
                <a:ea typeface="Canva Sans Bold"/>
                <a:cs typeface="Canva Sans Bold"/>
                <a:sym typeface="Canva Sans Bold"/>
              </a:rPr>
              <a:t>Impact:</a:t>
            </a:r>
          </a:p>
          <a:p>
            <a:pPr algn="just">
              <a:lnSpc>
                <a:spcPts val="3892"/>
              </a:lnSpc>
              <a:spcBef>
                <a:spcPct val="0"/>
              </a:spcBef>
            </a:pPr>
            <a:endParaRPr lang="en-US" sz="2780">
              <a:solidFill>
                <a:srgbClr val="000000"/>
              </a:solidFill>
              <a:latin typeface="Canva Sans Bold"/>
              <a:ea typeface="Canva Sans Bold"/>
              <a:cs typeface="Canva Sans Bold"/>
              <a:sym typeface="Canva Sans Bold"/>
            </a:endParaRPr>
          </a:p>
          <a:p>
            <a:pPr algn="just">
              <a:lnSpc>
                <a:spcPts val="2491"/>
              </a:lnSpc>
              <a:spcBef>
                <a:spcPct val="0"/>
              </a:spcBef>
            </a:pPr>
            <a:r>
              <a:rPr lang="en-US" sz="1779">
                <a:solidFill>
                  <a:srgbClr val="000000"/>
                </a:solidFill>
                <a:latin typeface="Canva Sans"/>
                <a:ea typeface="Canva Sans"/>
                <a:cs typeface="Canva Sans"/>
                <a:sym typeface="Canva Sans"/>
              </a:rPr>
              <a:t>The team provided by Devotory Solutions had a transformative impact on the performance of TekCapital’s Invention Evaluator project. Our experts quickly integrated into the project, bringing a wealth of experience and technical proficiency that significantly enhanced the system's efficiency and accuracy. As a result, TekCapital consistently met their quarterly objectives, delivering high-quality data analytics solutions on time.</a:t>
            </a:r>
          </a:p>
          <a:p>
            <a:pPr algn="just">
              <a:lnSpc>
                <a:spcPts val="2491"/>
              </a:lnSpc>
              <a:spcBef>
                <a:spcPct val="0"/>
              </a:spcBef>
            </a:pPr>
            <a:r>
              <a:rPr lang="en-US" sz="1779">
                <a:solidFill>
                  <a:srgbClr val="000000"/>
                </a:solidFill>
                <a:latin typeface="Canva Sans"/>
                <a:ea typeface="Canva Sans"/>
                <a:cs typeface="Canva Sans"/>
                <a:sym typeface="Canva Sans"/>
              </a:rPr>
              <a:t>This case study underscores Devotory Solutions' capability to rapidly deploy specialized teams that not only meet but exceed client expectations, ensuring that project milestones are achieved with excellence and reliability.</a:t>
            </a:r>
          </a:p>
          <a:p>
            <a:pPr algn="just">
              <a:lnSpc>
                <a:spcPts val="2491"/>
              </a:lnSpc>
              <a:spcBef>
                <a:spcPct val="0"/>
              </a:spcBef>
            </a:pPr>
            <a:endParaRPr lang="en-US" sz="1779">
              <a:solidFill>
                <a:srgbClr val="000000"/>
              </a:solidFill>
              <a:latin typeface="Canva Sans"/>
              <a:ea typeface="Canva Sans"/>
              <a:cs typeface="Canva Sans"/>
              <a:sym typeface="Canva Sans"/>
            </a:endParaRPr>
          </a:p>
          <a:p>
            <a:pPr algn="just">
              <a:lnSpc>
                <a:spcPts val="2491"/>
              </a:lnSpc>
              <a:spcBef>
                <a:spcPct val="0"/>
              </a:spcBef>
            </a:pPr>
            <a:endParaRPr lang="en-US" sz="1779">
              <a:solidFill>
                <a:srgbClr val="000000"/>
              </a:solidFill>
              <a:latin typeface="Canva Sans"/>
              <a:ea typeface="Canva Sans"/>
              <a:cs typeface="Canva Sans"/>
              <a:sym typeface="Canva Sans"/>
            </a:endParaRPr>
          </a:p>
          <a:p>
            <a:pPr algn="just">
              <a:lnSpc>
                <a:spcPts val="2491"/>
              </a:lnSpc>
              <a:spcBef>
                <a:spcPct val="0"/>
              </a:spcBef>
            </a:pPr>
            <a:endParaRPr lang="en-US" sz="1779">
              <a:solidFill>
                <a:srgbClr val="000000"/>
              </a:solidFill>
              <a:latin typeface="Canva Sans"/>
              <a:ea typeface="Canva Sans"/>
              <a:cs typeface="Canva Sans"/>
              <a:sym typeface="Canva Sans"/>
            </a:endParaRPr>
          </a:p>
        </p:txBody>
      </p:sp>
      <p:grpSp>
        <p:nvGrpSpPr>
          <p:cNvPr id="6" name="Group 6"/>
          <p:cNvGrpSpPr/>
          <p:nvPr/>
        </p:nvGrpSpPr>
        <p:grpSpPr>
          <a:xfrm>
            <a:off x="8496664" y="1760921"/>
            <a:ext cx="647336" cy="61485"/>
            <a:chOff x="0" y="0"/>
            <a:chExt cx="1440495" cy="136820"/>
          </a:xfrm>
        </p:grpSpPr>
        <p:sp>
          <p:nvSpPr>
            <p:cNvPr id="7" name="Freeform 7"/>
            <p:cNvSpPr/>
            <p:nvPr/>
          </p:nvSpPr>
          <p:spPr>
            <a:xfrm>
              <a:off x="0" y="0"/>
              <a:ext cx="1440495" cy="136820"/>
            </a:xfrm>
            <a:custGeom>
              <a:avLst/>
              <a:gdLst/>
              <a:ahLst/>
              <a:cxnLst/>
              <a:rect l="l" t="t" r="r" b="b"/>
              <a:pathLst>
                <a:path w="1440495" h="136820">
                  <a:moveTo>
                    <a:pt x="0" y="0"/>
                  </a:moveTo>
                  <a:lnTo>
                    <a:pt x="1440495" y="0"/>
                  </a:lnTo>
                  <a:lnTo>
                    <a:pt x="1440495" y="136820"/>
                  </a:lnTo>
                  <a:lnTo>
                    <a:pt x="0" y="136820"/>
                  </a:lnTo>
                  <a:close/>
                </a:path>
              </a:pathLst>
            </a:custGeom>
            <a:solidFill>
              <a:srgbClr val="9B2AF5"/>
            </a:solidFill>
          </p:spPr>
        </p:sp>
        <p:sp>
          <p:nvSpPr>
            <p:cNvPr id="8" name="TextBox 8"/>
            <p:cNvSpPr txBox="1"/>
            <p:nvPr/>
          </p:nvSpPr>
          <p:spPr>
            <a:xfrm>
              <a:off x="0" y="-38100"/>
              <a:ext cx="1440495" cy="17492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1334</Words>
  <Application>Microsoft Office PowerPoint</Application>
  <PresentationFormat>Custom</PresentationFormat>
  <Paragraphs>94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Inter Bold</vt:lpstr>
      <vt:lpstr>Open Sans Bold</vt:lpstr>
      <vt:lpstr>Open Sans</vt:lpstr>
      <vt:lpstr>Canva Sans Bold</vt:lpstr>
      <vt:lpstr>Calibri</vt:lpstr>
      <vt:lpstr>Arial</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Blue Modern Company Profile Presentation</dc:title>
  <dc:creator>Attiq Ur Rehman</dc:creator>
  <cp:lastModifiedBy>Attiq Ur Rehman</cp:lastModifiedBy>
  <cp:revision>2</cp:revision>
  <dcterms:created xsi:type="dcterms:W3CDTF">2006-08-16T00:00:00Z</dcterms:created>
  <dcterms:modified xsi:type="dcterms:W3CDTF">2025-11-17T14:33:19Z</dcterms:modified>
  <dc:identifier>DAGPFQ3V61Y</dc:identifier>
</cp:coreProperties>
</file>